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8"/>
  </p:sldMasterIdLst>
  <p:notesMasterIdLst>
    <p:notesMasterId r:id="rId44"/>
  </p:notesMasterIdLst>
  <p:handoutMasterIdLst>
    <p:handoutMasterId r:id="rId45"/>
  </p:handoutMasterIdLst>
  <p:sldIdLst>
    <p:sldId id="271" r:id="rId19"/>
    <p:sldId id="266" r:id="rId20"/>
    <p:sldId id="273" r:id="rId21"/>
    <p:sldId id="272" r:id="rId22"/>
    <p:sldId id="274" r:id="rId23"/>
    <p:sldId id="279" r:id="rId24"/>
    <p:sldId id="276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77" r:id="rId33"/>
    <p:sldId id="287" r:id="rId34"/>
    <p:sldId id="288" r:id="rId35"/>
    <p:sldId id="275" r:id="rId36"/>
    <p:sldId id="292" r:id="rId37"/>
    <p:sldId id="290" r:id="rId38"/>
    <p:sldId id="291" r:id="rId39"/>
    <p:sldId id="293" r:id="rId40"/>
    <p:sldId id="278" r:id="rId41"/>
    <p:sldId id="289" r:id="rId42"/>
    <p:sldId id="261" r:id="rId43"/>
  </p:sldIdLst>
  <p:sldSz cx="12192000" cy="6858000"/>
  <p:notesSz cx="6858000" cy="9144000"/>
  <p:embeddedFontLst>
    <p:embeddedFont>
      <p:font typeface="Ericsson Hilda" panose="00000500000000000000" pitchFamily="2" charset="0"/>
      <p:regular r:id="rId46"/>
      <p:bold r:id="rId47"/>
    </p:embeddedFont>
    <p:embeddedFont>
      <p:font typeface="Ericsson Hilda Light" panose="00000400000000000000" pitchFamily="2" charset="0"/>
      <p:regular r:id="rId48"/>
    </p:embeddedFont>
    <p:embeddedFont>
      <p:font typeface="Ericsson Technical Icons" panose="000005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1" autoAdjust="0"/>
    <p:restoredTop sz="93284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4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slide" Target="slides/slide2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font" Target="fonts/font4.fntdata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FD348-9C7F-4865-875C-863EC6E2CB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document 2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4207-A46E-4F9A-91C9-BB4398CEA9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5526-C577-427D-800D-7921EA160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1551-192072 Uen, Rev PA1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A4CFA-39AC-4AB6-B521-EBDB0AF74A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AEDCC-D3AE-4D3E-A1AA-6BA600F2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212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Test document 2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1551-192072 Uen, Rev PA1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fld id="{F949BC75-2359-4F98-918A-7033C92AD4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338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Adicionalmente, utilizamos el coeficiente de siluetas para sustentar nuestra decisión de K. El </a:t>
            </a:r>
            <a:r>
              <a:rPr lang="es-CO" dirty="0" err="1"/>
              <a:t>cobjetivo</a:t>
            </a:r>
            <a:r>
              <a:rPr lang="es-CO" dirty="0"/>
              <a:t> del coeficiente de silueta es identificar cuál es el número óptimo de agrupamientos. Un valor más alto de este índice indica un caso más deseable del número de clúster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document 2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1551-192072 Uen, Rev PA1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El </a:t>
            </a:r>
            <a:r>
              <a:rPr lang="es-CO" b="1" dirty="0"/>
              <a:t>clúster 0</a:t>
            </a:r>
            <a:r>
              <a:rPr lang="es-CO" dirty="0"/>
              <a:t> comprende 8 localidades que son:</a:t>
            </a:r>
          </a:p>
          <a:p>
            <a:r>
              <a:rPr lang="es-CO" dirty="0"/>
              <a:t>LOCALIDAD ANTONIO NARIÑO</a:t>
            </a:r>
          </a:p>
          <a:p>
            <a:r>
              <a:rPr lang="es-CO" dirty="0"/>
              <a:t>LOCALIDAD BARRIOS UNIDOS</a:t>
            </a:r>
          </a:p>
          <a:p>
            <a:r>
              <a:rPr lang="es-CO" dirty="0"/>
              <a:t>LOCALIDAD FONTIBÓN</a:t>
            </a:r>
          </a:p>
          <a:p>
            <a:r>
              <a:rPr lang="es-CO" dirty="0"/>
              <a:t>LOCALIDAD LOS MÁRTIRES</a:t>
            </a:r>
          </a:p>
          <a:p>
            <a:r>
              <a:rPr lang="es-CO" dirty="0"/>
              <a:t>LOCALIDAD PUENTE ARANDA</a:t>
            </a:r>
          </a:p>
          <a:p>
            <a:r>
              <a:rPr lang="es-CO" dirty="0"/>
              <a:t>LOCALIDAD SUBA</a:t>
            </a:r>
          </a:p>
          <a:p>
            <a:r>
              <a:rPr lang="es-CO" dirty="0"/>
              <a:t>LOCALIDAD TEUSAQUILLO</a:t>
            </a:r>
          </a:p>
          <a:p>
            <a:r>
              <a:rPr lang="es-CO" dirty="0"/>
              <a:t>LOCALIDAD USAQUÉN</a:t>
            </a:r>
          </a:p>
          <a:p>
            <a:r>
              <a:rPr lang="es-CO" dirty="0"/>
              <a:t>Los días que mayor accidentalidad se presenta son los </a:t>
            </a:r>
            <a:r>
              <a:rPr lang="es-CO" b="1" dirty="0"/>
              <a:t>viernes</a:t>
            </a:r>
            <a:r>
              <a:rPr lang="es-CO" dirty="0"/>
              <a:t> y </a:t>
            </a:r>
            <a:r>
              <a:rPr lang="es-CO" b="1" dirty="0"/>
              <a:t>martes</a:t>
            </a:r>
            <a:r>
              <a:rPr lang="es-CO" dirty="0"/>
              <a:t>.</a:t>
            </a:r>
          </a:p>
          <a:p>
            <a:r>
              <a:rPr lang="es-CO" dirty="0"/>
              <a:t>El </a:t>
            </a:r>
            <a:r>
              <a:rPr lang="es-CO" b="1" dirty="0"/>
              <a:t>clúster 1</a:t>
            </a:r>
            <a:r>
              <a:rPr lang="es-CO" dirty="0"/>
              <a:t> comprende solo la </a:t>
            </a:r>
            <a:r>
              <a:rPr lang="es-CO" b="1" dirty="0"/>
              <a:t>LOCALIDAD CANDELARIA</a:t>
            </a:r>
            <a:r>
              <a:rPr lang="es-CO" dirty="0"/>
              <a:t> y los días que mayor accidentalidad presenta son los </a:t>
            </a:r>
            <a:r>
              <a:rPr lang="es-CO" b="1" dirty="0"/>
              <a:t>miércoles</a:t>
            </a:r>
            <a:r>
              <a:rPr lang="es-CO" dirty="0"/>
              <a:t> y los </a:t>
            </a:r>
            <a:r>
              <a:rPr lang="es-CO" b="1" dirty="0"/>
              <a:t>lunes</a:t>
            </a:r>
            <a:r>
              <a:rPr lang="es-CO" dirty="0"/>
              <a:t>. Adicionalmente la Franja Horaria donde mayor accidentalidad se presenta es de 10 a 11 de la mañana.</a:t>
            </a:r>
          </a:p>
          <a:p>
            <a:r>
              <a:rPr lang="es-CO" dirty="0"/>
              <a:t>El </a:t>
            </a:r>
            <a:r>
              <a:rPr lang="es-CO" b="1" dirty="0"/>
              <a:t>clúster 2</a:t>
            </a:r>
            <a:r>
              <a:rPr lang="es-CO" dirty="0"/>
              <a:t> comprende 10 localidades que son:</a:t>
            </a:r>
          </a:p>
          <a:p>
            <a:r>
              <a:rPr lang="es-CO" dirty="0"/>
              <a:t>LOCALIDAD BOSA</a:t>
            </a:r>
          </a:p>
          <a:p>
            <a:r>
              <a:rPr lang="es-CO" dirty="0"/>
              <a:t>LOCALIDAD CHAPINERO</a:t>
            </a:r>
          </a:p>
          <a:p>
            <a:r>
              <a:rPr lang="es-CO" dirty="0"/>
              <a:t>LOCALIDAD CIUDAD BOLIVAR</a:t>
            </a:r>
          </a:p>
          <a:p>
            <a:r>
              <a:rPr lang="es-CO" dirty="0"/>
              <a:t>LOCALIDAD ENGATIVA</a:t>
            </a:r>
          </a:p>
          <a:p>
            <a:r>
              <a:rPr lang="es-CO" dirty="0"/>
              <a:t>LOCALIDAD KENNEDY</a:t>
            </a:r>
          </a:p>
          <a:p>
            <a:r>
              <a:rPr lang="es-CO" dirty="0"/>
              <a:t>LOCALIDAD RAFAEL URIBE </a:t>
            </a:r>
            <a:r>
              <a:rPr lang="es-CO" dirty="0" err="1"/>
              <a:t>URIBE</a:t>
            </a:r>
            <a:endParaRPr lang="es-CO" dirty="0"/>
          </a:p>
          <a:p>
            <a:r>
              <a:rPr lang="es-CO" dirty="0"/>
              <a:t>LOCALIDAD SAN CRISTOBAL</a:t>
            </a:r>
          </a:p>
          <a:p>
            <a:r>
              <a:rPr lang="es-CO" dirty="0"/>
              <a:t>LOCALIDAD SANTA FÉ</a:t>
            </a:r>
          </a:p>
          <a:p>
            <a:r>
              <a:rPr lang="es-CO" dirty="0"/>
              <a:t>LOCALIDAD TUNJUELITO</a:t>
            </a:r>
          </a:p>
          <a:p>
            <a:r>
              <a:rPr lang="es-CO" dirty="0"/>
              <a:t>LOCALIDAD USME</a:t>
            </a:r>
          </a:p>
          <a:p>
            <a:r>
              <a:rPr lang="es-CO" dirty="0"/>
              <a:t>Los días que mayor accidentalidad se presenta son los </a:t>
            </a:r>
            <a:r>
              <a:rPr lang="es-CO" b="1" dirty="0"/>
              <a:t>viernes</a:t>
            </a:r>
            <a:r>
              <a:rPr lang="es-CO" dirty="0"/>
              <a:t>, </a:t>
            </a:r>
            <a:r>
              <a:rPr lang="es-CO" b="1" dirty="0"/>
              <a:t>martes</a:t>
            </a:r>
            <a:r>
              <a:rPr lang="es-CO" dirty="0"/>
              <a:t> y </a:t>
            </a:r>
            <a:r>
              <a:rPr lang="es-CO" b="1" dirty="0"/>
              <a:t>lunes</a:t>
            </a:r>
            <a:r>
              <a:rPr lang="es-CO" dirty="0"/>
              <a:t>, sin embargo, lo que lo diferencia con el clúster 0 es el actor vial involucrado. Para este clúster los accidentes con otros vehículos de servicio público tienen mayor presencia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document 2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1551-192072 Uen, Rev PA1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2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Test document 2 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GB"/>
              <a:t> 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1551-192072 Uen, Rev PA1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9966BF-A434-4BC2-9969-A0AE8B068B9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82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D1288D-6C72-4971-B895-27E90722A1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  <a:endParaRPr lang="en-US"/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latin typeface="+mj-lt"/>
              </a:defRPr>
            </a:lvl1pPr>
          </a:lstStyle>
          <a:p>
            <a:r>
              <a:rPr lang="en-US" dirty="0"/>
              <a:t>Title page,   Ericsson Hilda Light 80pt, max 3-lines</a:t>
            </a:r>
            <a:endParaRPr lang="en-US"/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description/subtitle</a:t>
            </a:r>
            <a:br>
              <a:rPr lang="en-GB" dirty="0"/>
            </a:br>
            <a:r>
              <a:rPr lang="en-US" dirty="0"/>
              <a:t>Ericsson Hilda 20pt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latin typeface="+mn-lt"/>
              </a:defRPr>
            </a:lvl1pPr>
          </a:lstStyle>
          <a:p>
            <a:r>
              <a:rPr lang="en-US" dirty="0"/>
              <a:t>Speaker name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latin typeface="+mn-lt"/>
              </a:defRPr>
            </a:lvl1pPr>
          </a:lstStyle>
          <a:p>
            <a:r>
              <a:rPr lang="en-US" dirty="0"/>
              <a:t>Organization</a:t>
            </a:r>
            <a:endParaRPr lang="en-US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latin typeface="+mn-lt"/>
              </a:defRPr>
            </a:lvl1pPr>
          </a:lstStyle>
          <a:p>
            <a:pPr lvl="0"/>
            <a:r>
              <a:rPr lang="en-US" dirty="0"/>
              <a:t>YYYY-MM-DD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2C1EE1F-EF94-4EBA-A010-8BC3D2F38C39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338A383F-1B10-4BC9-97C1-3410234FCF5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D76AC379-37ED-447F-84CF-99B2FA694549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57561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2" name="Title_TM">
            <a:extLst>
              <a:ext uri="{FF2B5EF4-FFF2-40B4-BE49-F238E27FC236}">
                <a16:creationId xmlns:a16="http://schemas.microsoft.com/office/drawing/2014/main" id="{93CB56C1-2916-4C60-8532-A023564D2C5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3" name="SubTitle_TM">
            <a:extLst>
              <a:ext uri="{FF2B5EF4-FFF2-40B4-BE49-F238E27FC236}">
                <a16:creationId xmlns:a16="http://schemas.microsoft.com/office/drawing/2014/main" id="{61DC6511-5700-4E95-89CA-81484C248C0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96BBFC-712A-429D-9C0A-7743993E7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08DADFB-44CC-4810-9193-0C9F586CE666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11D6DC51-5FB2-42A6-870A-2A4D7CB750F5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B20F1184-2943-4F17-9C57-995EA2003751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818655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Black,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Black, Ericsson Hilda 20pt</a:t>
            </a:r>
            <a:endParaRPr lang="en-US"/>
          </a:p>
        </p:txBody>
      </p:sp>
      <p:sp>
        <p:nvSpPr>
          <p:cNvPr id="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AB1CD1C-AD0D-4C0E-8012-BDF9F1E4C38B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C956916F-51EF-4F35-AADD-96F5D01EA9C6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280FD398-9480-44AE-B01C-23BDC7D4B6B7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517688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1"/>
            <a:ext cx="8353425" cy="3457574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Chapter/section, </a:t>
            </a:r>
            <a:br>
              <a:rPr lang="en-GB" dirty="0"/>
            </a:br>
            <a:r>
              <a:rPr lang="en-US" dirty="0"/>
              <a:t>Ericsson Hilda Light 60pt, Ericsson Black, </a:t>
            </a:r>
            <a:br>
              <a:rPr lang="en-GB" dirty="0"/>
            </a:br>
            <a:r>
              <a:rPr lang="en-US" dirty="0"/>
              <a:t>max 4-lines</a:t>
            </a:r>
            <a:endParaRPr lang="en-US"/>
          </a:p>
        </p:txBody>
      </p:sp>
      <p:sp>
        <p:nvSpPr>
          <p:cNvPr id="3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76D5DBE1-F5A0-4F54-BCB1-8A4278408056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7A1FED4C-4163-44C0-8F7B-CBD2048D9305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4" name="FirstDividerHider">
            <a:extLst>
              <a:ext uri="{FF2B5EF4-FFF2-40B4-BE49-F238E27FC236}">
                <a16:creationId xmlns:a16="http://schemas.microsoft.com/office/drawing/2014/main" id="{EBCE69E9-15BF-463F-B5D4-3C1F6E9F6B5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3964376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69F42FFA-3DFB-4DB2-A942-F02200203C82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1EEA1D0F-8260-4FD2-AC98-F4AE5AFBE27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3" name="FirstDividerHider">
            <a:extLst>
              <a:ext uri="{FF2B5EF4-FFF2-40B4-BE49-F238E27FC236}">
                <a16:creationId xmlns:a16="http://schemas.microsoft.com/office/drawing/2014/main" id="{1B42E3D4-F1BA-4FA4-8629-042A5D955B2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3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44ECCE6-4D94-443E-8C20-CA233A5C0572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8D8E801B-3DB9-4C66-B9EF-54619C3B5EC6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CA0A38D4-B093-4CE6-9935-648A137BFE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5456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13FB31-E723-434D-8FBC-0054A5416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6BFCB29-C939-4442-981C-DE6A97866D13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749EA233-029D-48B7-AF5A-F29266E1826A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CDFB9A14-FAD3-478A-957D-C7B532F6669C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733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2EAEE37-7D1D-49D7-BEC8-7A88843E3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D4262351-4A54-4EAA-990E-D909E1CAD758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167C450F-61D7-447F-9A21-4F0F264462DF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26AD250A-4DBC-40DE-AFFC-E7624FE87538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92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4C7C5B-04BF-4F0E-888E-CE87D0EF1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128B6DA1-0170-4C5B-ABCB-83F1E4B0ECBB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9672FF76-4774-4863-AC3A-A8FB17110E39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1DDC2944-9064-423F-8989-C84E9A8FA793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597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65A3682-3283-4350-B37F-DCABDCB15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F93BC53-EE81-4467-94F1-401BB6631310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74E66E72-37DB-43CD-891C-0E33FBE8B1CB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28FE6F9E-68CB-4EDC-92EF-E3371EEA23D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838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B1A279A-6DFF-44E2-AFD5-C14BD7105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64BC3BB-EB1F-4C03-845A-197D7CB3D7FF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A65B2477-E376-4CF6-833C-882B5AB0C066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10F60CD3-0F2D-42D6-B39D-C861213831E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114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w.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CCEC097-FFF5-42B5-861E-569EAABCFEF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-3048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  <a:endParaRPr lang="en-US"/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6000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page,   Ericsson Hilda Light 80pt, max 3-lines</a:t>
            </a:r>
            <a:endParaRPr lang="en-US"/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description/subtitle</a:t>
            </a:r>
            <a:br>
              <a:rPr lang="en-GB" dirty="0"/>
            </a:br>
            <a:r>
              <a:rPr lang="en-US" dirty="0"/>
              <a:t>Ericsson Hilda 20pt</a:t>
            </a: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29FEEAB-1C1F-4153-BC50-6FCDEAC19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AC4DB9-933C-4680-A281-C11929BCC2F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  <a:endParaRPr lang="en-US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7B568BB6-C8A4-4545-B025-7D97CC4692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Organization</a:t>
            </a:r>
            <a:endParaRPr lang="en-US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D51585B7-9911-4BC2-ACC7-3D991408BDD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YYYY-MM-DD</a:t>
            </a:r>
            <a:endParaRPr lang="en-US"/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9DFBA61-B916-44BD-A1D9-F41D32B7BCB6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45654971-3D96-4DE8-AE35-1EF363C604C1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FirstDividerHider">
            <a:extLst>
              <a:ext uri="{FF2B5EF4-FFF2-40B4-BE49-F238E27FC236}">
                <a16:creationId xmlns:a16="http://schemas.microsoft.com/office/drawing/2014/main" id="{27FCDB26-E6AD-44EC-BD53-56F02C5E322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32647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9C0052-7A7B-40FB-AF90-CA9C4B79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E432ACF-022C-4E4D-A91E-50BCA41421CC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D9BEDE3F-A8AA-4090-8C18-9BCC4BA0E06B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5B4E638F-9BC6-4741-A3D8-E259C93F0F0D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4464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10456-FEBC-46FA-B25A-B809F2C18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A859F72-32B2-47EB-8CB5-BCF639CDADF5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FBEEB5CE-559E-4484-B3AA-AA7AB865BA11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FirstDividerHider">
            <a:extLst>
              <a:ext uri="{FF2B5EF4-FFF2-40B4-BE49-F238E27FC236}">
                <a16:creationId xmlns:a16="http://schemas.microsoft.com/office/drawing/2014/main" id="{4EDD5C80-CD72-4597-8F70-395B8174120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5137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4FD3E078-1F8E-4394-90AE-E762265F3D5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3167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C2AD0284-E6BA-49D8-AB3F-D94DBB1D54F0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3DDEF5C2-3708-43EA-8486-A2B5ACF00D1D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87C4DFC4-62BA-4C52-B36B-44A75684A81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33389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DB8BC610-C1B0-4C6A-B5C2-80DA487CE5DE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1C728D82-D03D-4791-A839-59126CF6ED6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F5902C4D-6221-4E36-A2F9-055DD294206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799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>
            <a:extLst>
              <a:ext uri="{FF2B5EF4-FFF2-40B4-BE49-F238E27FC236}">
                <a16:creationId xmlns:a16="http://schemas.microsoft.com/office/drawing/2014/main" id="{AC5B9436-E3EB-4A3D-BE6B-EFFF8123DE9D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EF2C589A-70A9-4C1E-92FD-76B1E60A1A29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58981E5E-4B0F-4E06-AB42-1E59D40F91B2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735C405-D694-4150-B4C4-0B84A1A5CAE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5472113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Eric. Hilda Light 40pt, Eri.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F844D-0CF3-4814-B0DE-3D27A83936F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     Click icon to add picture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372D240-75C4-4747-BB0C-CDA1A95650A3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E88437CA-8D4B-4E7D-A5FA-7B1B76148DC0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DDD81FA4-E9EC-4B93-8FAA-8C7EE9DC027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347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>
            <a:extLst>
              <a:ext uri="{FF2B5EF4-FFF2-40B4-BE49-F238E27FC236}">
                <a16:creationId xmlns:a16="http://schemas.microsoft.com/office/drawing/2014/main" id="{4ACB62A1-CC4A-4B59-B1D8-ED86B77D9A3A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240463" y="1844675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D51E95B-B5A6-40B6-97CB-5F0FE563EB1D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32518834-F261-4911-874C-54A3C6BC709E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FF233E17-CA98-40A3-BA47-478F1A44B299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373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240463" y="476250"/>
            <a:ext cx="4924362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240463" y="1844675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49585-9F54-46CC-8CEC-052CD1853E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      Click icon to add picture</a:t>
            </a:r>
            <a:endParaRPr lang="en-US"/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137CA89-AFF7-46A6-A978-5D6CF4C2A39A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8B11C569-297C-4E95-A4F3-76B6D17E633D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7D53C9C0-925C-4E10-98AB-FC8F3B8CF044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981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3797230-5A6C-4718-8C90-CB9F2709B382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CF0BB2B6-BB1F-4AB5-9758-BA75F1AE84B0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F6894424-A363-4771-BFDF-A3CD35CCD7D5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88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note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84C4A2-9E83-4451-8F6C-F4FA7B70C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  <a:endParaRPr lang="en-US"/>
          </a:p>
        </p:txBody>
      </p:sp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US" sz="8000" b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 cover page </a:t>
            </a:r>
            <a:br>
              <a:rPr lang="en-GB" dirty="0"/>
            </a:br>
            <a:r>
              <a:rPr lang="en-US" dirty="0"/>
              <a:t>Ericsson Hilda Light 80pt, max 3-lines</a:t>
            </a:r>
            <a:endParaRPr lang="en-US"/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6"/>
            <a:ext cx="5472112" cy="2087562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Speaker,</a:t>
            </a:r>
            <a:br>
              <a:rPr lang="en-GB" dirty="0"/>
            </a:br>
            <a:r>
              <a:rPr lang="en-US" dirty="0"/>
              <a:t>Ericsson Black, Ericsson Hilda 20pt</a:t>
            </a:r>
            <a:endParaRPr lang="en-US"/>
          </a:p>
        </p:txBody>
      </p:sp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3AD885ED-EA58-419A-BC0B-F06CF9659422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E1F055F9-71DA-40A0-9AF0-0ACF3A7A1A13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3" name="FirstDividerHider">
            <a:extLst>
              <a:ext uri="{FF2B5EF4-FFF2-40B4-BE49-F238E27FC236}">
                <a16:creationId xmlns:a16="http://schemas.microsoft.com/office/drawing/2014/main" id="{417661C0-2F80-41FC-8827-508BB33F923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5322578"/>
      </p:ext>
    </p:extLst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B1CFD82C-8968-4B87-A964-6288AF293D7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40463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0E7BBCA-E768-4FD9-82EA-328297783367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C0FCA8E3-0155-49FE-B1FF-EB10291DE1E8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A72F0A55-0A74-4EC8-A6C3-6ADA907353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21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right image with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A05AB2F5-3C8F-45BD-81CB-45EC98D4284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479425" y="4151264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2089150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E1D7684-BC36-44BA-9074-E0D05038847F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B07E78D0-0A19-4D03-9AF9-493E9BBCC72E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1954EF9A-E11E-4334-BC30-2E9405F508E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202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left image with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524C71C0-9908-4C8C-97CC-AA201198D2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6240463" y="4149724"/>
            <a:ext cx="5472112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2305" y="1844674"/>
            <a:ext cx="5472112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27D3F0D-C903-4314-9038-82A30CA70290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45A3F7C6-3D97-4C9E-826E-B42546B10655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9" name="FirstDividerHider">
            <a:extLst>
              <a:ext uri="{FF2B5EF4-FFF2-40B4-BE49-F238E27FC236}">
                <a16:creationId xmlns:a16="http://schemas.microsoft.com/office/drawing/2014/main" id="{0B9F5F07-6E63-456E-AAB2-A105F6BE39D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64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0114795F-6AFF-421E-BA39-763FAD29FC16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359150" y="1844675"/>
            <a:ext cx="8353425" cy="2089150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50" y="4149724"/>
            <a:ext cx="8353425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421DB2A-3017-4E73-8332-6B8D884A5493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60D45021-58EF-470B-A262-A96330D67143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A3A86C7D-7D12-4BF6-8892-EF043F36E2E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7286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Image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A14F6E09-C956-49B3-8E41-DBD053DF768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240464" y="4149724"/>
            <a:ext cx="5472112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E5A81C5-0588-4509-B7B9-9497297F88ED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6F563CD8-C417-448A-AF87-13D85F0A61B4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0" name="FirstDividerHider">
            <a:extLst>
              <a:ext uri="{FF2B5EF4-FFF2-40B4-BE49-F238E27FC236}">
                <a16:creationId xmlns:a16="http://schemas.microsoft.com/office/drawing/2014/main" id="{54A68D25-E1D7-496F-BC83-0E0E9B8A021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2546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331958" y="1844675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8186267" y="1844675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7649" y="1844165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C8570FA-FAA3-4EFA-A4F1-01C285AE39DE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2C232869-567D-44E8-BBB8-0FB61E3DEED3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CABEA97C-68C1-4FF0-BE0B-B792D9655202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5725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7EEF5633-BC13-4AEA-AEF5-CE2675504D3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240464" y="1844674"/>
            <a:ext cx="2592386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9121776" y="1844674"/>
            <a:ext cx="259079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9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4815D3F0-43E8-418F-A5E4-30F31668DC0E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2D827F9B-F30A-4F8D-AF08-160A6E553BDA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EDCD44CA-6216-40D7-A43C-C84DC0870CD0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0687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5C34B4-681E-4FDA-A9BB-6BC31D94C8D6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AA82498E-BAF3-424B-89C1-181C80306D7F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D7A387F2-835E-495C-A46F-E0BAED03A9A5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5899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reamb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CD0BB64A-768A-4118-B3E5-52B98C69383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2592388" cy="4392612"/>
          </a:xfrm>
          <a:prstGeom prst="rect">
            <a:avLst/>
          </a:prstGeom>
        </p:spPr>
        <p:txBody>
          <a:bodyPr/>
          <a:lstStyle>
            <a:lvl1pPr marL="0" indent="0">
              <a:buFont typeface="Ericsson Hilda Light" panose="020B0604020202020204" pitchFamily="34" charset="0"/>
              <a:buNone/>
              <a:defRPr sz="2500">
                <a:latin typeface="+mn-lt"/>
              </a:defRPr>
            </a:lvl1pPr>
            <a:lvl2pPr marL="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2pPr>
            <a:lvl3pPr marL="3429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3pPr>
            <a:lvl4pPr marL="6858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4pPr>
            <a:lvl5pPr marL="1028700" indent="0">
              <a:buFont typeface="Ericsson Hilda Light" panose="020B0604020202020204" pitchFamily="34" charset="0"/>
              <a:buNone/>
              <a:defRPr sz="2500">
                <a:latin typeface="+mj-lt"/>
              </a:defRPr>
            </a:lvl5pPr>
          </a:lstStyle>
          <a:p>
            <a:pPr lvl="0"/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ea typeface="+mn-ea"/>
                <a:cs typeface="Ericsson Hilda Light" panose="020B0604020202020204" pitchFamily="34" charset="0"/>
              </a:rPr>
              <a:t>Preamble text, </a:t>
            </a:r>
            <a:r>
              <a:rPr lang="en-US" dirty="0"/>
              <a:t>Ericsson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ea typeface="+mn-ea"/>
                <a:cs typeface="Ericsson Hilda Light" panose="020B0604020202020204" pitchFamily="34" charset="0"/>
              </a:rPr>
              <a:t>Hilda 25pt, Ericsson Black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50" y="4149725"/>
            <a:ext cx="2592388" cy="2087562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4149724"/>
            <a:ext cx="2592388" cy="2087563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4149724"/>
            <a:ext cx="2592387" cy="2087563"/>
          </a:xfrm>
          <a:prstGeom prst="rect">
            <a:avLst/>
          </a:prstGeom>
        </p:spPr>
        <p:txBody>
          <a:bodyPr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107CDD62-B47C-43AB-8BA0-F875DF45681E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276382E1-BEB8-4DBA-9114-4596C3C263D7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18C6E5A5-2F53-43D5-8F46-313E672024E6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0902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 with visu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83268EB-5955-4A3F-8B85-E7C084E6FAF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4149724"/>
            <a:ext cx="2592388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414972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4149724"/>
            <a:ext cx="2592388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1776" y="4149724"/>
            <a:ext cx="259079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2963A4D-3277-42A5-8919-305DE5AD9247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49EE3840-B5D7-4F46-9E7E-79AA9EFD8232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2" name="FirstDividerHider">
            <a:extLst>
              <a:ext uri="{FF2B5EF4-FFF2-40B4-BE49-F238E27FC236}">
                <a16:creationId xmlns:a16="http://schemas.microsoft.com/office/drawing/2014/main" id="{E1242BA1-7F88-4EA2-ACA1-05CEF1F3A57D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06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note Cover Page w.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2554F4-437E-411D-B2B2-6A58D585809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-3048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 </a:t>
            </a:r>
            <a:endParaRPr lang="en-US"/>
          </a:p>
        </p:txBody>
      </p:sp>
      <p:sp>
        <p:nvSpPr>
          <p:cNvPr id="9" name="Title_TM">
            <a:extLst>
              <a:ext uri="{FF2B5EF4-FFF2-40B4-BE49-F238E27FC236}">
                <a16:creationId xmlns:a16="http://schemas.microsoft.com/office/drawing/2014/main" id="{696C7C8F-5086-466A-8108-2FE0A8663D59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49"/>
            <a:ext cx="8353426" cy="3456000"/>
          </a:xfr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lang="en-US" sz="8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Keynote cover page </a:t>
            </a:r>
            <a:br>
              <a:rPr lang="en-GB" dirty="0"/>
            </a:br>
            <a:r>
              <a:rPr lang="en-US" dirty="0"/>
              <a:t>Ericsson Hilda Light 80pt, max 3-lines</a:t>
            </a:r>
            <a:endParaRPr lang="en-US"/>
          </a:p>
        </p:txBody>
      </p:sp>
      <p:sp>
        <p:nvSpPr>
          <p:cNvPr id="10" name="SubTitle_TM">
            <a:extLst>
              <a:ext uri="{FF2B5EF4-FFF2-40B4-BE49-F238E27FC236}">
                <a16:creationId xmlns:a16="http://schemas.microsoft.com/office/drawing/2014/main" id="{ED5DEA0B-CF0D-4EE6-B6A8-90BAF3DE8AF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Speaker,</a:t>
            </a:r>
            <a:br>
              <a:rPr lang="en-GB" dirty="0"/>
            </a:br>
            <a:r>
              <a:rPr lang="en-US" dirty="0"/>
              <a:t>Ericsson Black, Ericsson Hilda 20pt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753C092-06FE-4B22-BAB1-EBEB69074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66A1512-27D5-4CA8-94C5-10E56C30705D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052826C5-F64D-4C25-A9A5-42FB0CD5B630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30276571-778A-43C8-820D-4E055433343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663325"/>
      </p:ext>
    </p:extLst>
  </p:cSld>
  <p:clrMapOvr>
    <a:masterClrMapping/>
  </p:clrMapOvr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For heading, use Ericsson Hilda in bold. For copy and bullets, use Ericsson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</p:txBody>
      </p:sp>
      <p:sp>
        <p:nvSpPr>
          <p:cNvPr id="10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49048C1-340D-44C4-857B-1B201EC9A7E7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0DD92F61-78D3-46E1-B59B-F39C9FE04E16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1" name="FirstDividerHider">
            <a:extLst>
              <a:ext uri="{FF2B5EF4-FFF2-40B4-BE49-F238E27FC236}">
                <a16:creationId xmlns:a16="http://schemas.microsoft.com/office/drawing/2014/main" id="{5B2537ED-0985-4CA8-A865-C2C6DFCB18E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86120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3"/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3"/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For heading, use Ericsson Hilda in bold. For copy and bullets, use E. Hilda.</a:t>
            </a:r>
            <a:endParaRPr lang="en-US"/>
          </a:p>
          <a:p>
            <a:pPr lvl="0"/>
            <a:r>
              <a:rPr lang="en-US" dirty="0"/>
              <a:t>First level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89CBEB5-348B-49F3-8F8B-FDEE08950E37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rgbClr val="1A1816"/>
                </a:solidFill>
                <a:latin typeface="+mn-lt"/>
              </a:rPr>
              <a:t>  |  Cindy Naranjo y Jairo Iván Ordóñez  |   Ues  |  2020-05-21  |  Open  |  Page </a:t>
            </a:r>
            <a:fld id="{76BCEE44-574D-4CED-8C93-C6BDDE93F6C9}" type="slidenum">
              <a:rPr lang="en-US" sz="800" b="0" i="0" u="none" smtClean="0">
                <a:solidFill>
                  <a:srgbClr val="1A1816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rgbClr val="1A1816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rgbClr val="1A1816"/>
              </a:solidFill>
              <a:latin typeface="+mn-lt"/>
            </a:endParaRPr>
          </a:p>
        </p:txBody>
      </p:sp>
      <p:sp>
        <p:nvSpPr>
          <p:cNvPr id="16" name="FirstDividerHider">
            <a:extLst>
              <a:ext uri="{FF2B5EF4-FFF2-40B4-BE49-F238E27FC236}">
                <a16:creationId xmlns:a16="http://schemas.microsoft.com/office/drawing/2014/main" id="{440C0979-D90E-4CC1-9A55-E0FC60A30731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Use this space for relevant Ericsson URLs or hashtags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logo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EBC62E-40C0-43CF-98DC-55F7A1D1FD3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Use this space for relevant Ericsson URLs or hashtags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E90D21-D589-4F0A-88B0-94229A40F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509" y="2842270"/>
            <a:ext cx="1174987" cy="11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10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79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 dirty="0">
                <a:solidFill>
                  <a:schemeClr val="tx1"/>
                </a:solidFill>
              </a:rPr>
              <a:t>This Master Slide is to ensure that all our characters are embedded with the presentation. Should not be used in a presentation.</a:t>
            </a:r>
            <a:endParaRPr lang="en-US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!"#$%&amp;'()*+,./0123456789:;&lt;=&gt;?@ABCDEFGHIJKLMNOPQRSTUVWXYZ[\]^_`</a:t>
            </a:r>
            <a:r>
              <a:rPr lang="en-US" sz="1400" dirty="0" err="1">
                <a:solidFill>
                  <a:schemeClr val="tx1"/>
                </a:solidFill>
              </a:rPr>
              <a:t>abcdefghijklmnopqrstuvwxyz</a:t>
            </a:r>
            <a:r>
              <a:rPr lang="en-US" sz="1400" dirty="0">
                <a:solidFill>
                  <a:schemeClr val="tx1"/>
                </a:solidFill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400" dirty="0" err="1">
                <a:solidFill>
                  <a:schemeClr val="tx1"/>
                </a:solidFill>
              </a:rPr>
              <a:t>ẀẁẃẄẅỲỳ</a:t>
            </a:r>
            <a:r>
              <a:rPr lang="en-US" sz="1400" dirty="0">
                <a:solidFill>
                  <a:schemeClr val="tx1"/>
                </a:solidFill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dirty="0" err="1">
                <a:solidFill>
                  <a:schemeClr val="tx1"/>
                </a:solidFill>
              </a:rPr>
              <a:t>ﬁﬂΆΈΉΊΌΎΏΐΑΒΓΕΖΗΘΙΚΛΜΝΞΟΠΡΣΤΥΦΧΨΪΫΆΈΉΊΰ</a:t>
            </a:r>
            <a:r>
              <a:rPr lang="en-US" sz="1400" dirty="0">
                <a:solidFill>
                  <a:schemeClr val="tx1"/>
                </a:solidFill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" panose="00000500000000000000" pitchFamily="2" charset="0"/>
              </a:rPr>
              <a:t>●</a:t>
            </a: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</a:rPr>
              <a:t>!"#$%&amp;'()*+,./0123456789:;&lt;=&gt;?@ABCDEFGHIJKLMNOPQRSTUVWXYZ[\]^_`</a:t>
            </a:r>
            <a:r>
              <a:rPr lang="en-US" sz="1400" b="1" dirty="0" err="1">
                <a:solidFill>
                  <a:schemeClr val="tx1"/>
                </a:solidFill>
              </a:rPr>
              <a:t>abcdefghijklmnopqrstuvwxyz</a:t>
            </a:r>
            <a:r>
              <a:rPr lang="en-US" sz="1400" b="1" dirty="0">
                <a:solidFill>
                  <a:schemeClr val="tx1"/>
                </a:solidFill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400" b="1" dirty="0" err="1">
                <a:solidFill>
                  <a:schemeClr val="tx1"/>
                </a:solidFill>
              </a:rPr>
              <a:t>ẀẁẃẄẅỲỳ</a:t>
            </a:r>
            <a:r>
              <a:rPr lang="en-US" sz="1400" b="1" dirty="0">
                <a:solidFill>
                  <a:schemeClr val="tx1"/>
                </a:solidFill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b="1" dirty="0" err="1">
                <a:solidFill>
                  <a:schemeClr val="tx1"/>
                </a:solidFill>
              </a:rPr>
              <a:t>ﬁﬂΆΈΉΊΌΎΏΐΑΒΓΕΖΗΘΙΚΛΜΝΞΟΠΡΣΤΥΦΧΨΪΫΆΈΉΊΰ</a:t>
            </a:r>
            <a:r>
              <a:rPr lang="en-US" sz="1400" b="1" dirty="0">
                <a:solidFill>
                  <a:schemeClr val="tx1"/>
                </a:solidFill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" panose="00000500000000000000" pitchFamily="2" charset="0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Ericsson Hilda" panose="00000500000000000000" pitchFamily="2" charset="0"/>
              </a:rPr>
              <a:t>●</a:t>
            </a:r>
            <a:endParaRPr lang="en-US" sz="14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dirty="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400" b="1" dirty="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400" b="1" dirty="0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400" b="1" dirty="0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47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35D0DD-E99D-4FBA-B8C0-65E91EC04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F4D3A834-11EE-4BDF-A704-0BF0873EFBA3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6D48BC54-441E-43C3-83FC-7F12D418993A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B0BFCB65-C4A0-4777-AB6F-CDDDEBA7BAE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8219646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4F3FE80A-6B53-492B-8FC1-A575806A0D0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3AECA499-20B0-4F79-85A2-1C9D1BFBB0C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77A080-9B1F-4D75-A79E-8C7540FBB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1D0608-0A57-43BF-AD18-8DFD8B5D249B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1011E3A3-A434-4838-9CE4-602F45C4C1D5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1090122-906E-44AF-A054-14B12CB245F6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406540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 dirty="0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6AB007D5-DA18-4842-9C2D-8C72512602C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0D3699C9-F9CA-4781-89C3-F0A901D1F1A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4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042C2C-5CDA-4F99-B59E-8CE43FEF21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9A384A6-2ED7-4C73-9166-564C827C9CC4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070691E3-3FD9-4BA7-861D-3ADF6E9D86AB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82C84FC9-A121-42A0-B02B-2C2E8358C2B7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366910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0" name="Title_TM">
            <a:extLst>
              <a:ext uri="{FF2B5EF4-FFF2-40B4-BE49-F238E27FC236}">
                <a16:creationId xmlns:a16="http://schemas.microsoft.com/office/drawing/2014/main" id="{F1368AB3-821C-4A71-B119-C0A8AA44A93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1" name="SubTitle_TM">
            <a:extLst>
              <a:ext uri="{FF2B5EF4-FFF2-40B4-BE49-F238E27FC236}">
                <a16:creationId xmlns:a16="http://schemas.microsoft.com/office/drawing/2014/main" id="{8561E9FC-533B-4891-A7E3-A3DDB1BD26FB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0218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A0CF15-A701-44C3-81FC-A544265685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88BB9017-2EBC-4916-882A-FAB5684DE9CF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03D98F0E-D432-4E8F-8005-71CF4C28A682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E7F6A807-1479-4A4A-8685-DB8E37BEB19A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365403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none" lIns="72000" rIns="72000"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Ericsson Hilda Light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Ericsson Hilda Light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latin typeface="Ericsson Hilda Light" panose="00000400000000000000" pitchFamily="2" charset="0"/>
            </a:endParaRPr>
          </a:p>
        </p:txBody>
      </p:sp>
      <p:sp>
        <p:nvSpPr>
          <p:cNvPr id="12" name="Title_TM">
            <a:extLst>
              <a:ext uri="{FF2B5EF4-FFF2-40B4-BE49-F238E27FC236}">
                <a16:creationId xmlns:a16="http://schemas.microsoft.com/office/drawing/2014/main" id="{93CB56C1-2916-4C60-8532-A023564D2C5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lang="en-US" sz="6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Chapter/section divider or Statement/fact/quote, </a:t>
            </a:r>
            <a:br>
              <a:rPr lang="en-GB" dirty="0"/>
            </a:br>
            <a:r>
              <a:rPr lang="en-US" dirty="0"/>
              <a:t>Ericsson Hilda Light 60pt, </a:t>
            </a:r>
            <a:br>
              <a:rPr lang="en-GB" dirty="0"/>
            </a:br>
            <a:r>
              <a:rPr lang="en-US" dirty="0"/>
              <a:t>Ericsson White, </a:t>
            </a:r>
            <a:br>
              <a:rPr lang="en-GB" dirty="0"/>
            </a:br>
            <a:r>
              <a:rPr lang="en-US" dirty="0"/>
              <a:t>max 5-lines</a:t>
            </a:r>
            <a:endParaRPr lang="en-US"/>
          </a:p>
        </p:txBody>
      </p:sp>
      <p:sp>
        <p:nvSpPr>
          <p:cNvPr id="13" name="SubTitle_TM">
            <a:extLst>
              <a:ext uri="{FF2B5EF4-FFF2-40B4-BE49-F238E27FC236}">
                <a16:creationId xmlns:a16="http://schemas.microsoft.com/office/drawing/2014/main" id="{61DC6511-5700-4E95-89CA-81484C248C0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Statement/quote source, </a:t>
            </a:r>
            <a:endParaRPr lang="en-US"/>
          </a:p>
          <a:p>
            <a:r>
              <a:rPr lang="en-US" dirty="0"/>
              <a:t>Ericsson White, Ericsson Hilda 20pt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B7B746-B315-4EB5-B3A2-CA259B065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15DEFEB-D8FB-411D-89D1-C457BD4FE531}"/>
              </a:ext>
            </a:extLst>
          </p:cNvPr>
          <p:cNvSpPr txBox="1"/>
          <p:nvPr userDrawn="1"/>
        </p:nvSpPr>
        <p:spPr>
          <a:xfrm>
            <a:off x="396000" y="6524625"/>
            <a:ext cx="3789499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bg1"/>
                </a:solidFill>
                <a:latin typeface="+mn-lt"/>
              </a:rPr>
              <a:t>  |  Cindy Naranjo y Jairo Iván Ordóñez  |   Ues  |  2020-05-21  |  Open  |  Page </a:t>
            </a:r>
            <a:fld id="{8DAC07A3-B389-45D5-A4A3-2223764440A8}" type="slidenum">
              <a:rPr lang="en-US" sz="800" b="0" i="0" u="none" smtClean="0">
                <a:solidFill>
                  <a:schemeClr val="bg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bg1"/>
                </a:solidFill>
                <a:latin typeface="+mn-lt"/>
              </a:rPr>
              <a:t> of 23</a:t>
            </a:r>
            <a:endParaRPr lang="en-US" sz="800" b="0" i="0" u="non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FirstDividerHider">
            <a:extLst>
              <a:ext uri="{FF2B5EF4-FFF2-40B4-BE49-F238E27FC236}">
                <a16:creationId xmlns:a16="http://schemas.microsoft.com/office/drawing/2014/main" id="{3E2F9C47-A316-4B0F-8C2E-D42B253351EB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202525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Slide title, Ericsson Hilda Light 40pt, Ericsson Black, max 2-lines</a:t>
            </a:r>
            <a:endParaRPr lang="en-US"/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DE25556D-527C-4037-A1EA-D4D374B5DCA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490452" y="476250"/>
            <a:ext cx="256032" cy="256032"/>
          </a:xfrm>
          <a:prstGeom prst="rect">
            <a:avLst/>
          </a:prstGeom>
        </p:spPr>
      </p:pic>
      <p:pic>
        <p:nvPicPr>
          <p:cNvPr id="3" name="image" descr="{&quot;templafy&quot;:{&quot;id&quot;:&quot;5bc0116c-4062-4391-aca6-987e5177eaaf&quot;}}" title="Form.LogoInsertion.Pplogoname">
            <a:extLst>
              <a:ext uri="{FF2B5EF4-FFF2-40B4-BE49-F238E27FC236}">
                <a16:creationId xmlns:a16="http://schemas.microsoft.com/office/drawing/2014/main" id="{4C790698-A48D-4972-A5EF-97DB073033E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  <a:p>
            <a:pPr lvl="5"/>
            <a:r>
              <a:rPr lang="en-US" dirty="0"/>
              <a:t>6</a:t>
            </a:r>
            <a:endParaRPr lang="en-US"/>
          </a:p>
          <a:p>
            <a:pPr lvl="6"/>
            <a:r>
              <a:rPr lang="en-US" dirty="0"/>
              <a:t>7</a:t>
            </a:r>
            <a:endParaRPr lang="en-US"/>
          </a:p>
          <a:p>
            <a:pPr lvl="7"/>
            <a:r>
              <a:rPr lang="en-US" dirty="0"/>
              <a:t>8</a:t>
            </a:r>
            <a:endParaRPr lang="en-US"/>
          </a:p>
          <a:p>
            <a:pPr lvl="8"/>
            <a:r>
              <a:rPr lang="en-US" dirty="0"/>
              <a:t>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91" r:id="rId13"/>
    <p:sldLayoutId id="2147483673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674" r:id="rId22"/>
    <p:sldLayoutId id="2147483706" r:id="rId23"/>
    <p:sldLayoutId id="2147483694" r:id="rId24"/>
    <p:sldLayoutId id="2147483682" r:id="rId25"/>
    <p:sldLayoutId id="2147483683" r:id="rId26"/>
    <p:sldLayoutId id="2147483684" r:id="rId27"/>
    <p:sldLayoutId id="2147483685" r:id="rId28"/>
    <p:sldLayoutId id="2147483675" r:id="rId29"/>
    <p:sldLayoutId id="2147483676" r:id="rId30"/>
    <p:sldLayoutId id="2147483686" r:id="rId31"/>
    <p:sldLayoutId id="2147483687" r:id="rId32"/>
    <p:sldLayoutId id="2147483688" r:id="rId33"/>
    <p:sldLayoutId id="2147483689" r:id="rId34"/>
    <p:sldLayoutId id="2147483696" r:id="rId35"/>
    <p:sldLayoutId id="2147483677" r:id="rId36"/>
    <p:sldLayoutId id="2147483678" r:id="rId37"/>
    <p:sldLayoutId id="2147483679" r:id="rId38"/>
    <p:sldLayoutId id="2147483680" r:id="rId39"/>
    <p:sldLayoutId id="2147483690" r:id="rId40"/>
    <p:sldLayoutId id="2147483681" r:id="rId41"/>
    <p:sldLayoutId id="2147483692" r:id="rId42"/>
    <p:sldLayoutId id="2147483704" r:id="rId43"/>
    <p:sldLayoutId id="2147483705" r:id="rId4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1800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36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2pPr>
      <a:lvl3pPr marL="54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72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4pPr>
      <a:lvl5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903600" indent="-18000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7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7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7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view of a city&#10;&#10;Description automatically generated">
            <a:extLst>
              <a:ext uri="{FF2B5EF4-FFF2-40B4-BE49-F238E27FC236}">
                <a16:creationId xmlns:a16="http://schemas.microsoft.com/office/drawing/2014/main" id="{A5150958-BF41-4ECF-8830-EFCAEBD027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8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D5CE7D-CCF0-44B0-843A-8D46859C4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476250"/>
            <a:ext cx="9798715" cy="3457576"/>
          </a:xfrm>
        </p:spPr>
        <p:txBody>
          <a:bodyPr/>
          <a:lstStyle/>
          <a:p>
            <a:r>
              <a:rPr lang="en-US" sz="7200" dirty="0" err="1">
                <a:solidFill>
                  <a:schemeClr val="bg1"/>
                </a:solidFill>
              </a:rPr>
              <a:t>Análisis</a:t>
            </a:r>
            <a:r>
              <a:rPr lang="en-US" sz="7200" dirty="0">
                <a:solidFill>
                  <a:schemeClr val="bg1"/>
                </a:solidFill>
              </a:rPr>
              <a:t> de </a:t>
            </a:r>
            <a:r>
              <a:rPr lang="en-US" sz="7200" dirty="0" err="1">
                <a:solidFill>
                  <a:schemeClr val="bg1"/>
                </a:solidFill>
              </a:rPr>
              <a:t>Accidentalidad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en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Transporte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Público</a:t>
            </a:r>
            <a:r>
              <a:rPr lang="en-US" sz="7200" dirty="0">
                <a:solidFill>
                  <a:schemeClr val="bg1"/>
                </a:solidFill>
              </a:rPr>
              <a:t> – Bogotá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927E07-3624-45B8-934B-C229726CA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Cindy Naranjo</a:t>
            </a:r>
          </a:p>
          <a:p>
            <a:r>
              <a:rPr lang="en-US" dirty="0">
                <a:solidFill>
                  <a:schemeClr val="bg1"/>
                </a:solidFill>
              </a:rPr>
              <a:t>Jairo Iván </a:t>
            </a:r>
            <a:r>
              <a:rPr lang="en-US" dirty="0" err="1">
                <a:solidFill>
                  <a:schemeClr val="bg1"/>
                </a:solidFill>
              </a:rPr>
              <a:t>Ordóñez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8DE8B4-7BAB-4C18-A0E5-01D3A11D37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EB691-17C6-4220-AA5E-2F3518AF8C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00" y="6264000"/>
            <a:ext cx="2515041" cy="262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Konrad Lorenz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F70DC3-66C9-451C-917E-BA44956D1D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2020-05-29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53DD57-192F-45FA-8D6A-D293FC5BEB7E}"/>
              </a:ext>
            </a:extLst>
          </p:cNvPr>
          <p:cNvSpPr txBox="1"/>
          <p:nvPr/>
        </p:nvSpPr>
        <p:spPr>
          <a:xfrm>
            <a:off x="-237744" y="2734056"/>
            <a:ext cx="914400" cy="914400"/>
          </a:xfrm>
          <a:prstGeom prst="rect">
            <a:avLst/>
          </a:prstGeom>
        </p:spPr>
        <p:txBody>
          <a:bodyPr vert="horz" wrap="none" lIns="72000" tIns="36000" rIns="72000" bIns="36000" rtlCol="0" anchor="t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25775-62CA-4C7A-847A-BE94BD59A83D}"/>
              </a:ext>
            </a:extLst>
          </p:cNvPr>
          <p:cNvSpPr txBox="1"/>
          <p:nvPr/>
        </p:nvSpPr>
        <p:spPr>
          <a:xfrm>
            <a:off x="9235440" y="859536"/>
            <a:ext cx="2011680" cy="2148840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3B8CA629-E042-4F73-BBB3-70592AFEB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3074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DCCF-310C-496A-A38C-4228B3A1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CEB4-86CD-4253-9312-1E18A668DD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Afectación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67E02-C685-417A-83C6-2CBE1BBE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DE9450-2075-47DC-8063-EF46756C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3" y="2611540"/>
            <a:ext cx="5475887" cy="2787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073EB-4A97-4A66-B96C-6F443C75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88" y="2474914"/>
            <a:ext cx="5177277" cy="2989262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5F51897D-B0EC-4A82-9E15-D54545FEC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DCCF-310C-496A-A38C-4228B3A1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CEB4-86CD-4253-9312-1E18A668DD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Gravedad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F28E0-8C79-48D7-8447-5E746396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6F3955-7799-4597-BE4C-66F7F2BF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2535133"/>
            <a:ext cx="6031659" cy="2655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01A84-993B-4A82-8ADA-C464EDBBE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62" y="2322912"/>
            <a:ext cx="4052096" cy="3507328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4D938500-23A5-4B99-8B1C-E537F169F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3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DCCF-310C-496A-A38C-4228B3A1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CEB4-86CD-4253-9312-1E18A668DD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Operadora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2B4B8-BDF8-4318-B2D1-D1D15446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BA554-CA8E-43D3-B0AB-ABCA017E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16" y="1892362"/>
            <a:ext cx="4949315" cy="4168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C6EF4-CC57-4801-BE99-942D4103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83" y="1668705"/>
            <a:ext cx="4715275" cy="4392612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8D0AD4E0-E91E-460C-821E-EB2057FF6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r>
              <a:rPr lang="en-US" dirty="0"/>
              <a:t> – </a:t>
            </a:r>
            <a:r>
              <a:rPr lang="en-US" dirty="0" err="1"/>
              <a:t>Visualización</a:t>
            </a:r>
            <a:r>
              <a:rPr lang="en-US" dirty="0"/>
              <a:t> </a:t>
            </a:r>
            <a:r>
              <a:rPr lang="en-US" dirty="0" err="1"/>
              <a:t>Geoespacial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AF90-B40B-4876-81A4-E950046F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76" y="1817687"/>
            <a:ext cx="7496349" cy="451045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Accidentes</a:t>
            </a:r>
            <a:r>
              <a:rPr lang="en-US" dirty="0"/>
              <a:t> por </a:t>
            </a:r>
            <a:r>
              <a:rPr lang="en-US" dirty="0" err="1"/>
              <a:t>Localidad</a:t>
            </a:r>
            <a:r>
              <a:rPr lang="en-US" dirty="0"/>
              <a:t> (3 </a:t>
            </a:r>
            <a:r>
              <a:rPr lang="en-US" dirty="0" err="1"/>
              <a:t>Meses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9E798-782D-49CE-826B-C52D72F5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DEDE59C-34C6-4346-A90B-CD2DE02A4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r>
              <a:rPr lang="en-US" dirty="0"/>
              <a:t> – </a:t>
            </a:r>
            <a:r>
              <a:rPr lang="en-US" dirty="0" err="1"/>
              <a:t>Visualización</a:t>
            </a:r>
            <a:r>
              <a:rPr lang="en-US" dirty="0"/>
              <a:t> </a:t>
            </a:r>
            <a:r>
              <a:rPr lang="en-US" dirty="0" err="1"/>
              <a:t>Geoespacial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Calor</a:t>
            </a:r>
            <a:r>
              <a:rPr lang="en-US" dirty="0"/>
              <a:t> de </a:t>
            </a:r>
            <a:r>
              <a:rPr lang="en-US" dirty="0" err="1"/>
              <a:t>Conglomeración</a:t>
            </a:r>
            <a:r>
              <a:rPr lang="en-US" dirty="0"/>
              <a:t> de </a:t>
            </a:r>
            <a:r>
              <a:rPr lang="en-US" dirty="0" err="1"/>
              <a:t>Accidentes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425F2-3391-4227-96BC-691CECCC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76" y="1859258"/>
            <a:ext cx="7131224" cy="4290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11AE8-27D6-4751-BADA-C7DC61FF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3ADD6D2-5BE5-4F3D-B966-351A285D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Definición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Problema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Objetivos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Historia de los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Bootstrapping e </a:t>
            </a:r>
            <a:r>
              <a:rPr lang="en-US" sz="2400" dirty="0" err="1">
                <a:solidFill>
                  <a:schemeClr val="bg1"/>
                </a:solidFill>
              </a:rPr>
              <a:t>Intervalos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Confianza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Modelado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C1C77DEC-F5FC-4095-92F4-3D5A2038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8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/>
              <a:t>Bootstrapping e </a:t>
            </a:r>
            <a:r>
              <a:rPr lang="en-US" dirty="0" err="1"/>
              <a:t>Intervalos</a:t>
            </a:r>
            <a:r>
              <a:rPr lang="en-US" dirty="0"/>
              <a:t> de </a:t>
            </a:r>
            <a:r>
              <a:rPr lang="en-US" dirty="0" err="1"/>
              <a:t>confianza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Histograma</a:t>
            </a:r>
            <a:r>
              <a:rPr lang="en-US" dirty="0"/>
              <a:t> de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Accidentes</a:t>
            </a:r>
            <a:r>
              <a:rPr lang="en-US" dirty="0"/>
              <a:t> por </a:t>
            </a:r>
            <a:r>
              <a:rPr lang="en-US" dirty="0" err="1"/>
              <a:t>día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Promedio</a:t>
            </a:r>
            <a:r>
              <a:rPr lang="en-US" dirty="0"/>
              <a:t>: 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7296F-663E-4B35-96AC-3CAC844F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25" y="1986305"/>
            <a:ext cx="8131350" cy="3985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B408E5-1CCF-463B-94D4-595FB4FE4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B59DBA6F-0AF7-4618-A6A4-E7A31FCA7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8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/>
              <a:t>Bootstrapping e </a:t>
            </a:r>
            <a:r>
              <a:rPr lang="en-US" dirty="0" err="1"/>
              <a:t>Intervalos</a:t>
            </a:r>
            <a:r>
              <a:rPr lang="en-US" dirty="0"/>
              <a:t> de </a:t>
            </a:r>
            <a:r>
              <a:rPr lang="en-US" dirty="0" err="1"/>
              <a:t>confianza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Histograma</a:t>
            </a:r>
            <a:r>
              <a:rPr lang="en-US" dirty="0"/>
              <a:t> post Bootstrapping (</a:t>
            </a:r>
            <a:r>
              <a:rPr lang="en-US" dirty="0" err="1"/>
              <a:t>Muestra</a:t>
            </a:r>
            <a:r>
              <a:rPr lang="en-US" dirty="0"/>
              <a:t> de 400 </a:t>
            </a:r>
            <a:r>
              <a:rPr lang="en-US" dirty="0" err="1"/>
              <a:t>registros</a:t>
            </a:r>
            <a:r>
              <a:rPr lang="en-US" dirty="0"/>
              <a:t>) (95% </a:t>
            </a:r>
            <a:r>
              <a:rPr lang="en-US" dirty="0" err="1"/>
              <a:t>Confianza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Promedio</a:t>
            </a:r>
            <a:r>
              <a:rPr lang="en-US" dirty="0"/>
              <a:t>: 57.1</a:t>
            </a:r>
          </a:p>
          <a:p>
            <a:pPr marL="0" indent="0">
              <a:buNone/>
            </a:pPr>
            <a:r>
              <a:rPr lang="en-US" dirty="0" err="1"/>
              <a:t>Límite</a:t>
            </a:r>
            <a:r>
              <a:rPr lang="en-US" dirty="0"/>
              <a:t> Inferior: 54.07</a:t>
            </a:r>
          </a:p>
          <a:p>
            <a:pPr marL="0" indent="0">
              <a:buNone/>
            </a:pPr>
            <a:r>
              <a:rPr lang="en-US" dirty="0" err="1"/>
              <a:t>Límite</a:t>
            </a:r>
            <a:r>
              <a:rPr lang="en-US" dirty="0"/>
              <a:t> Superior: 60.12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D6B5-E8A8-4129-89B8-76B0CACA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0E8A9-A994-4B42-AB2E-68E7ABE0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64" y="2189763"/>
            <a:ext cx="7418078" cy="3695276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9A1B6EE-A60F-44B6-8592-31D9A462C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4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Definición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Problema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Objetivos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Historia de los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Bootstraping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Intervalos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Confianza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Modelado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C21717C8-6095-4133-97E8-84D3BFF2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 err="1"/>
              <a:t>Modelado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Utilizando</a:t>
            </a:r>
            <a:r>
              <a:rPr lang="en-US" dirty="0"/>
              <a:t> K-Means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de cluster, </a:t>
            </a:r>
            <a:r>
              <a:rPr lang="en-US" dirty="0" err="1"/>
              <a:t>buscamos</a:t>
            </a:r>
            <a:r>
              <a:rPr lang="en-US" dirty="0"/>
              <a:t> el K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diera</a:t>
            </a:r>
            <a:r>
              <a:rPr lang="en-US" dirty="0"/>
              <a:t> mayor </a:t>
            </a:r>
            <a:r>
              <a:rPr lang="en-US" dirty="0" err="1"/>
              <a:t>seguridad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 definer los cluster: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D6B5-E8A8-4129-89B8-76B0CACA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B4995C6-6E11-4F12-9D35-0E412C982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DFD5FF-1DCA-4D6A-9CA4-797342598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56" y="2972626"/>
            <a:ext cx="4535637" cy="2712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CC081-207B-4ABC-B87D-003A43C7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81465"/>
            <a:ext cx="4970046" cy="2904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CE6EC-815F-4FE3-9937-D0D1FF3AD546}"/>
              </a:ext>
            </a:extLst>
          </p:cNvPr>
          <p:cNvSpPr txBox="1"/>
          <p:nvPr/>
        </p:nvSpPr>
        <p:spPr>
          <a:xfrm>
            <a:off x="788465" y="2474913"/>
            <a:ext cx="3953274" cy="406552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r>
              <a:rPr kumimoji="0" lang="en-US" sz="2000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Inercia</a:t>
            </a: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24430-5C3A-48BE-95D5-EF4086B5A8B1}"/>
              </a:ext>
            </a:extLst>
          </p:cNvPr>
          <p:cNvSpPr txBox="1"/>
          <p:nvPr/>
        </p:nvSpPr>
        <p:spPr>
          <a:xfrm>
            <a:off x="6536774" y="2424037"/>
            <a:ext cx="3953274" cy="406552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●"/>
              <a:tabLst/>
            </a:pPr>
            <a:r>
              <a:rPr kumimoji="0" lang="en-US" sz="2000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Coeficiente</a:t>
            </a:r>
            <a:r>
              <a:rPr kumimoji="0" lang="en-US" sz="2000" b="0" i="0" u="none" strike="noStrike" kern="1000" cap="none" spc="-3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1000" cap="none" spc="-30" normalizeH="0" baseline="0" noProof="0" dirty="0" err="1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Silueta</a:t>
            </a:r>
            <a:endParaRPr kumimoji="0" lang="en-US" sz="2000" b="0" i="0" u="none" strike="noStrike" kern="1000" cap="none" spc="-3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Ericsson Hild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50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Definición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Problema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Objetivos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Historia de los </a:t>
            </a:r>
            <a:r>
              <a:rPr lang="en-US" sz="2400" dirty="0" err="1">
                <a:solidFill>
                  <a:schemeClr val="bg1"/>
                </a:solidFill>
              </a:rPr>
              <a:t>Datos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Bootstraping</a:t>
            </a:r>
            <a:r>
              <a:rPr lang="en-US" sz="2400" dirty="0">
                <a:solidFill>
                  <a:schemeClr val="bg1"/>
                </a:solidFill>
              </a:rPr>
              <a:t> e </a:t>
            </a:r>
            <a:r>
              <a:rPr lang="en-US" sz="2400" dirty="0" err="1">
                <a:solidFill>
                  <a:schemeClr val="bg1"/>
                </a:solidFill>
              </a:rPr>
              <a:t>Intervalos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Confianza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Modelado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Conclusiones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3A47C00-D763-4DC3-98DA-4D16039F3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 err="1"/>
              <a:t>Modelado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acuerdo</a:t>
            </a:r>
            <a:r>
              <a:rPr lang="en-US" dirty="0"/>
              <a:t> a la </a:t>
            </a:r>
            <a:r>
              <a:rPr lang="en-US" dirty="0" err="1"/>
              <a:t>inercia</a:t>
            </a:r>
            <a:r>
              <a:rPr lang="en-US" dirty="0"/>
              <a:t> y al </a:t>
            </a:r>
            <a:r>
              <a:rPr lang="en-US" dirty="0" err="1"/>
              <a:t>coeficiente</a:t>
            </a:r>
            <a:r>
              <a:rPr lang="en-US" dirty="0"/>
              <a:t> de </a:t>
            </a:r>
            <a:r>
              <a:rPr lang="en-US" dirty="0" err="1"/>
              <a:t>silueta</a:t>
            </a:r>
            <a:r>
              <a:rPr lang="en-US" dirty="0"/>
              <a:t>, se </a:t>
            </a:r>
            <a:r>
              <a:rPr lang="en-US" dirty="0" err="1"/>
              <a:t>definieron</a:t>
            </a:r>
            <a:r>
              <a:rPr lang="en-US" dirty="0"/>
              <a:t> 3 cluster y la </a:t>
            </a: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quedó</a:t>
            </a:r>
            <a:r>
              <a:rPr lang="en-US" dirty="0"/>
              <a:t> de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Cluster 0: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5"/>
                </a:solidFill>
              </a:rPr>
              <a:t> Viernes y Martes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FFFF00"/>
                </a:highlight>
              </a:rPr>
              <a:t>Cluster 1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highlight>
                  <a:srgbClr val="FFFF00"/>
                </a:highlight>
              </a:rPr>
              <a:t>Miércoles</a:t>
            </a:r>
            <a:r>
              <a:rPr lang="en-US" dirty="0">
                <a:highlight>
                  <a:srgbClr val="FFFF00"/>
                </a:highlight>
              </a:rPr>
              <a:t> y Lunes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ighlight>
                  <a:srgbClr val="FFFF00"/>
                </a:highlight>
              </a:rPr>
              <a:t>10:00 a.m. a 11:00 a.m.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Cluster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Viernes, Martes y Lunes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Actor Vial: </a:t>
            </a:r>
            <a:r>
              <a:rPr lang="en-US" dirty="0" err="1">
                <a:solidFill>
                  <a:srgbClr val="0070C0"/>
                </a:solidFill>
              </a:rPr>
              <a:t>Servicio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Público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D6B5-E8A8-4129-89B8-76B0CACA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6ECA80-C56E-4E24-B42E-EFADE717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29" y="2081876"/>
            <a:ext cx="6864703" cy="4095961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1B4995C6-6E11-4F12-9D35-0E412C982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8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 err="1"/>
              <a:t>Modelado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5287241" cy="4392612"/>
          </a:xfrm>
        </p:spPr>
        <p:txBody>
          <a:bodyPr/>
          <a:lstStyle/>
          <a:p>
            <a:r>
              <a:rPr lang="en-US" dirty="0"/>
              <a:t>Mediante el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Árboles</a:t>
            </a:r>
            <a:r>
              <a:rPr lang="en-US" dirty="0"/>
              <a:t> de </a:t>
            </a:r>
            <a:r>
              <a:rPr lang="en-US" dirty="0" err="1"/>
              <a:t>decisión</a:t>
            </a:r>
            <a:r>
              <a:rPr lang="en-US" dirty="0"/>
              <a:t>, se </a:t>
            </a:r>
            <a:r>
              <a:rPr lang="en-US" dirty="0" err="1"/>
              <a:t>intentó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las </a:t>
            </a:r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negocio</a:t>
            </a:r>
            <a:r>
              <a:rPr lang="en-US" dirty="0"/>
              <a:t> para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un </a:t>
            </a:r>
            <a:r>
              <a:rPr lang="en-US" dirty="0" err="1"/>
              <a:t>accidente</a:t>
            </a:r>
            <a:r>
              <a:rPr lang="en-US" dirty="0"/>
              <a:t> </a:t>
            </a:r>
            <a:r>
              <a:rPr lang="en-US" dirty="0" err="1"/>
              <a:t>generaba</a:t>
            </a:r>
            <a:r>
              <a:rPr lang="en-US" dirty="0"/>
              <a:t> </a:t>
            </a:r>
            <a:r>
              <a:rPr lang="en-US" dirty="0" err="1"/>
              <a:t>Inmovilización</a:t>
            </a:r>
            <a:r>
              <a:rPr lang="en-US" dirty="0"/>
              <a:t>.</a:t>
            </a:r>
          </a:p>
          <a:p>
            <a:r>
              <a:rPr lang="en-US" dirty="0" err="1"/>
              <a:t>Parametrizamos</a:t>
            </a:r>
            <a:r>
              <a:rPr lang="en-US" dirty="0"/>
              <a:t> 50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 para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cuál</a:t>
            </a:r>
            <a:r>
              <a:rPr lang="en-US" dirty="0"/>
              <a:t> era la </a:t>
            </a:r>
            <a:r>
              <a:rPr lang="en-US" dirty="0" err="1"/>
              <a:t>profundidad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que </a:t>
            </a:r>
            <a:r>
              <a:rPr lang="en-US" dirty="0" err="1"/>
              <a:t>tuviera</a:t>
            </a:r>
            <a:r>
              <a:rPr lang="en-US" dirty="0"/>
              <a:t> un </a:t>
            </a:r>
            <a:r>
              <a:rPr lang="en-US" dirty="0" err="1"/>
              <a:t>mínimo</a:t>
            </a:r>
            <a:r>
              <a:rPr lang="en-US" dirty="0"/>
              <a:t> error.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D6B5-E8A8-4129-89B8-76B0CACA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CF3A9A01-5588-412F-90A0-EFBF75D8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BC2CF-55F7-4D29-8AB3-335880B31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85" y="2474913"/>
            <a:ext cx="5800747" cy="34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5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 err="1"/>
              <a:t>Modelado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5287241" cy="4392612"/>
          </a:xfrm>
        </p:spPr>
        <p:txBody>
          <a:bodyPr/>
          <a:lstStyle/>
          <a:p>
            <a:r>
              <a:rPr lang="en-US" dirty="0"/>
              <a:t>El árbol solo </a:t>
            </a:r>
            <a:r>
              <a:rPr lang="en-US" dirty="0" err="1"/>
              <a:t>tuvo</a:t>
            </a:r>
            <a:r>
              <a:rPr lang="en-US" dirty="0"/>
              <a:t> el 29% de la </a:t>
            </a:r>
            <a:r>
              <a:rPr lang="en-US" dirty="0" err="1"/>
              <a:t>precisión</a:t>
            </a:r>
            <a:r>
              <a:rPr lang="en-US" dirty="0"/>
              <a:t> al </a:t>
            </a:r>
            <a:r>
              <a:rPr lang="en-US" dirty="0" err="1"/>
              <a:t>predecir</a:t>
            </a:r>
            <a:r>
              <a:rPr lang="en-US" dirty="0"/>
              <a:t> que el </a:t>
            </a:r>
            <a:r>
              <a:rPr lang="en-US" dirty="0" err="1"/>
              <a:t>accidente</a:t>
            </a:r>
            <a:r>
              <a:rPr lang="en-US" dirty="0"/>
              <a:t> </a:t>
            </a:r>
            <a:r>
              <a:rPr lang="en-US" b="1" dirty="0"/>
              <a:t>SI </a:t>
            </a:r>
            <a:r>
              <a:rPr lang="en-US" dirty="0" err="1"/>
              <a:t>generaba</a:t>
            </a:r>
            <a:r>
              <a:rPr lang="en-US" dirty="0"/>
              <a:t> </a:t>
            </a:r>
            <a:r>
              <a:rPr lang="en-US" dirty="0" err="1"/>
              <a:t>inmovilización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1D6B5-E8A8-4129-89B8-76B0CACA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C1453-4861-4611-A8F3-19F5D872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92" y="1393824"/>
            <a:ext cx="5005583" cy="4241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49621-53EF-4AF6-9DC0-13AC42DB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004" y="4170102"/>
            <a:ext cx="3950081" cy="1616335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CF3A9A01-5588-412F-90A0-EFBF75D84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Definición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Problema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Objetivos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Historia de los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Bootstraping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Intervalos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Confianza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Modelado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Conclusiones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DC4750A1-7708-4A8C-B3A0-9F7157612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8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38F-BFBD-4402-9F31-8001D9F6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9883775" cy="1081088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5DD88F-1E05-4BA1-9ACC-ABC3C1B1DF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10042526" cy="4392612"/>
          </a:xfrm>
        </p:spPr>
        <p:txBody>
          <a:bodyPr/>
          <a:lstStyle/>
          <a:p>
            <a:pPr algn="just"/>
            <a:r>
              <a:rPr lang="es-CO" sz="1400" dirty="0"/>
              <a:t>La accidentalidad aumenta los días Viernes.</a:t>
            </a:r>
          </a:p>
          <a:p>
            <a:pPr algn="just"/>
            <a:r>
              <a:rPr lang="es-CO" sz="1400" dirty="0"/>
              <a:t>Las franjas horarias que comprenden hora pico son los momentos críticos de accidentalidad </a:t>
            </a:r>
          </a:p>
          <a:p>
            <a:pPr lvl="1" algn="just"/>
            <a:r>
              <a:rPr lang="es-CO" sz="1400" dirty="0"/>
              <a:t>07:00 a.m. a 09:00 a.m.</a:t>
            </a:r>
          </a:p>
          <a:p>
            <a:pPr lvl="1" algn="just"/>
            <a:r>
              <a:rPr lang="es-CO" sz="1400" dirty="0"/>
              <a:t>12:00 p.m. a 01:00 p.m.</a:t>
            </a:r>
          </a:p>
          <a:p>
            <a:pPr lvl="1" algn="just"/>
            <a:r>
              <a:rPr lang="es-CO" sz="1400" dirty="0"/>
              <a:t>07:00 p.m. a 09:00 p.m.</a:t>
            </a:r>
          </a:p>
          <a:p>
            <a:pPr algn="just"/>
            <a:r>
              <a:rPr lang="es-CO" sz="1400" dirty="0"/>
              <a:t>Los actores viales más comprometidos en estos accidentes son los Particulares y otros Servicios de Transporte Público (Taxi, colectivos, </a:t>
            </a:r>
            <a:r>
              <a:rPr lang="es-CO" sz="1400" dirty="0" err="1"/>
              <a:t>etc</a:t>
            </a:r>
            <a:r>
              <a:rPr lang="es-CO" sz="1400" dirty="0"/>
              <a:t>)</a:t>
            </a:r>
          </a:p>
          <a:p>
            <a:pPr algn="just"/>
            <a:r>
              <a:rPr lang="es-CO" sz="1400" dirty="0"/>
              <a:t>A nivel de lesionados/víctimas se evidenció que son muy pocos los accidentes que involucran lesionados de gravedad</a:t>
            </a:r>
          </a:p>
          <a:p>
            <a:pPr algn="just"/>
            <a:r>
              <a:rPr lang="es-CO" sz="1400" dirty="0"/>
              <a:t>La localidad Kennedy es la que más accidentes generó durante un trimestre. Esto se debe a que comprende 8 avenidas principales de las que se destaca La avenida Primera de Mayo, Boyacá, Américas y Ciudad de Cali. Además cuenta con una densidad de 3.1886,5 </a:t>
            </a:r>
            <a:r>
              <a:rPr lang="es-CO" sz="1400" dirty="0" err="1"/>
              <a:t>hab</a:t>
            </a:r>
            <a:r>
              <a:rPr lang="es-CO" sz="1400" dirty="0"/>
              <a:t>/km^2</a:t>
            </a:r>
          </a:p>
          <a:p>
            <a:pPr algn="just"/>
            <a:r>
              <a:rPr lang="es-CO" sz="1400" dirty="0"/>
              <a:t>La localidad Sumapaz, a pesar de que es la más grande de la ciudad, no se registran accidentes que involucren a los SITP dado que es la única localidad rural al que llega muy poco este servicio de Transporte.</a:t>
            </a:r>
          </a:p>
          <a:p>
            <a:pPr algn="just"/>
            <a:r>
              <a:rPr lang="es-CO" sz="1400" dirty="0"/>
              <a:t>Con los datos proveídos no es factible predecir cuando el accidente genera inmovilización del vehículo del SITP.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B7E92-68E8-4CC1-9535-D4B6E516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0DC53E44-0A89-4767-AC94-9C7A57339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4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FF69E04-8523-4965-90ED-73D4F9BAE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EB97F-E2AA-44BC-BA0E-DFAE4E621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289" y="2727289"/>
            <a:ext cx="1403422" cy="1403422"/>
          </a:xfrm>
          <a:prstGeom prst="rect">
            <a:avLst/>
          </a:prstGeom>
        </p:spPr>
      </p:pic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8700AEFE-9CA1-4A24-A0BE-E054BBBD1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60" y="1894468"/>
            <a:ext cx="4259508" cy="223624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8392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Definición</a:t>
            </a:r>
            <a:r>
              <a:rPr lang="en-US" sz="2400" dirty="0">
                <a:solidFill>
                  <a:schemeClr val="bg1"/>
                </a:solidFill>
              </a:rPr>
              <a:t> del </a:t>
            </a:r>
            <a:r>
              <a:rPr lang="en-US" sz="2400" dirty="0" err="1">
                <a:solidFill>
                  <a:schemeClr val="bg1"/>
                </a:solidFill>
              </a:rPr>
              <a:t>Problema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Objetivos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Historia de los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Bootstraping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Intervalos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Confianza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Modelado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4C61A766-C453-4E6B-8563-7C1FFE168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2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D82EC-811D-454E-9DFF-2EEC63AD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Definición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FE1E9-2446-4327-A152-D121E1DA7E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844675"/>
            <a:ext cx="6340475" cy="4392612"/>
          </a:xfrm>
        </p:spPr>
        <p:txBody>
          <a:bodyPr/>
          <a:lstStyle/>
          <a:p>
            <a:pPr algn="just"/>
            <a:r>
              <a:rPr lang="es-CO" dirty="0"/>
              <a:t>El Sistema Integrado de Transporte Público de Bogotá, a corte de 30 de junio de 2019 cuenta con </a:t>
            </a:r>
            <a:r>
              <a:rPr lang="es-CO" b="1" dirty="0">
                <a:solidFill>
                  <a:srgbClr val="FF0000"/>
                </a:solidFill>
              </a:rPr>
              <a:t>5.520</a:t>
            </a:r>
            <a:r>
              <a:rPr lang="es-CO" dirty="0"/>
              <a:t> buses Zonales (Azules) distribuido en 10 Operadores, el cual en el primer semestre del 2019 registraron alrededor de 219 Millones de abordajes. </a:t>
            </a:r>
          </a:p>
          <a:p>
            <a:pPr algn="just"/>
            <a:r>
              <a:rPr lang="es-CO" dirty="0"/>
              <a:t>Transmilenio informó que, en 2016 se presentaron </a:t>
            </a:r>
            <a:r>
              <a:rPr lang="es-CO" b="1" dirty="0">
                <a:solidFill>
                  <a:srgbClr val="FF0000"/>
                </a:solidFill>
              </a:rPr>
              <a:t>4.602</a:t>
            </a:r>
            <a:r>
              <a:rPr lang="es-CO" dirty="0"/>
              <a:t> siniestros viales donde estuvo involucrado al menos un vehículo del Sistema Integrado de Transporte Público</a:t>
            </a:r>
          </a:p>
          <a:p>
            <a:pPr algn="just"/>
            <a:r>
              <a:rPr lang="es-CO" dirty="0"/>
              <a:t>Se espera poder identificar los puntos y horarios críticos de accidentalidad del transporte público con el fin de implementar medidas que disminuya esta problemática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886BD8-5C0D-4F99-AF67-5A151E2D2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61" y="2806032"/>
            <a:ext cx="4404691" cy="292963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59209F5-87D8-4BAE-8C83-1371113EA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384" y="1314449"/>
            <a:ext cx="2071643" cy="1491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DB1F5-3025-4462-99D3-48358C3C8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F958AB62-A088-4344-B111-45DA6E268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0420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Definición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Problema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Objetivos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Historia de los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Bootstraping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Intervalos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Confianza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Modelado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A5532A11-4426-4A60-A33F-AA1DBC20C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0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D82EC-811D-454E-9DFF-2EEC63AD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FE1E9-2446-4327-A152-D121E1DA7E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844675"/>
            <a:ext cx="6378575" cy="4392612"/>
          </a:xfrm>
        </p:spPr>
        <p:txBody>
          <a:bodyPr/>
          <a:lstStyle/>
          <a:p>
            <a:pPr algn="just"/>
            <a:r>
              <a:rPr lang="es-CO" b="1" dirty="0"/>
              <a:t>Objetivo General:</a:t>
            </a:r>
          </a:p>
          <a:p>
            <a:pPr lvl="2" algn="just"/>
            <a:r>
              <a:rPr lang="es-CO" dirty="0"/>
              <a:t>Identificar las zonas y horarios críticos de accidentalidad del Transporte Público Zonal de Bogotá.</a:t>
            </a:r>
            <a:endParaRPr lang="es-CO" b="1" dirty="0"/>
          </a:p>
          <a:p>
            <a:pPr algn="just"/>
            <a:r>
              <a:rPr lang="es-CO" b="1" dirty="0"/>
              <a:t>Objetivos Específicos:</a:t>
            </a:r>
          </a:p>
          <a:p>
            <a:pPr lvl="2"/>
            <a:r>
              <a:rPr lang="es-CO" dirty="0"/>
              <a:t>Generar un reporte estadístico sobre los datos de accidentalidad del SITP para los buses Zonales.</a:t>
            </a:r>
          </a:p>
          <a:p>
            <a:pPr lvl="2"/>
            <a:r>
              <a:rPr lang="es-CO" dirty="0"/>
              <a:t>Agrupar las zonas donde ocurren mayor accidentalidad definiendo Clústeres.</a:t>
            </a:r>
          </a:p>
          <a:p>
            <a:pPr lvl="2"/>
            <a:r>
              <a:rPr lang="es-CO" dirty="0"/>
              <a:t>Identificar los actores viales más comprometidos en accidentes que incluyan al SITP.</a:t>
            </a:r>
          </a:p>
          <a:p>
            <a:pPr lvl="1" algn="just"/>
            <a:endParaRPr lang="en-US" b="1" dirty="0"/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B3445A38-0EBE-4290-A9D1-46E6302F0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600" y="2184400"/>
            <a:ext cx="3022600" cy="302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5677F-F144-4B24-8626-52944E43F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6FCB76A8-AEC3-4D40-9628-B2B6086E3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3944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AC99-AE85-4FB5-80C1-9770820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s-CO" b="1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8114AF-DC4F-4C4D-831A-FB2AF53D70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54388" y="1294434"/>
            <a:ext cx="3478157" cy="4093428"/>
          </a:xfrm>
          <a:custGeom>
            <a:avLst/>
            <a:gdLst>
              <a:gd name="T0" fmla="*/ 2147483647 w 352"/>
              <a:gd name="T1" fmla="*/ 2147483647 h 414"/>
              <a:gd name="T2" fmla="*/ 2147483647 w 352"/>
              <a:gd name="T3" fmla="*/ 2147483647 h 414"/>
              <a:gd name="T4" fmla="*/ 2147483647 w 352"/>
              <a:gd name="T5" fmla="*/ 0 h 414"/>
              <a:gd name="T6" fmla="*/ 2147483647 w 352"/>
              <a:gd name="T7" fmla="*/ 2147483647 h 414"/>
              <a:gd name="T8" fmla="*/ 2147483647 w 352"/>
              <a:gd name="T9" fmla="*/ 2147483647 h 414"/>
              <a:gd name="T10" fmla="*/ 2147483647 w 352"/>
              <a:gd name="T11" fmla="*/ 2147483647 h 414"/>
              <a:gd name="T12" fmla="*/ 2147483647 w 352"/>
              <a:gd name="T13" fmla="*/ 2147483647 h 414"/>
              <a:gd name="T14" fmla="*/ 2147483647 w 352"/>
              <a:gd name="T15" fmla="*/ 2147483647 h 414"/>
              <a:gd name="T16" fmla="*/ 2147483647 w 352"/>
              <a:gd name="T17" fmla="*/ 2147483647 h 414"/>
              <a:gd name="T18" fmla="*/ 2147483647 w 352"/>
              <a:gd name="T19" fmla="*/ 2147483647 h 414"/>
              <a:gd name="T20" fmla="*/ 2147483647 w 352"/>
              <a:gd name="T21" fmla="*/ 2147483647 h 414"/>
              <a:gd name="T22" fmla="*/ 2147483647 w 352"/>
              <a:gd name="T23" fmla="*/ 2147483647 h 414"/>
              <a:gd name="T24" fmla="*/ 2147483647 w 352"/>
              <a:gd name="T25" fmla="*/ 2147483647 h 414"/>
              <a:gd name="T26" fmla="*/ 2147483647 w 352"/>
              <a:gd name="T27" fmla="*/ 2147483647 h 414"/>
              <a:gd name="T28" fmla="*/ 2147483647 w 352"/>
              <a:gd name="T29" fmla="*/ 2147483647 h 414"/>
              <a:gd name="T30" fmla="*/ 2147483647 w 352"/>
              <a:gd name="T31" fmla="*/ 2147483647 h 414"/>
              <a:gd name="T32" fmla="*/ 2147483647 w 352"/>
              <a:gd name="T33" fmla="*/ 2147483647 h 414"/>
              <a:gd name="T34" fmla="*/ 2147483647 w 352"/>
              <a:gd name="T35" fmla="*/ 2147483647 h 414"/>
              <a:gd name="T36" fmla="*/ 2147483647 w 352"/>
              <a:gd name="T37" fmla="*/ 2147483647 h 414"/>
              <a:gd name="T38" fmla="*/ 2147483647 w 352"/>
              <a:gd name="T39" fmla="*/ 2147483647 h 414"/>
              <a:gd name="T40" fmla="*/ 2147483647 w 352"/>
              <a:gd name="T41" fmla="*/ 2147483647 h 414"/>
              <a:gd name="T42" fmla="*/ 2147483647 w 352"/>
              <a:gd name="T43" fmla="*/ 2147483647 h 414"/>
              <a:gd name="T44" fmla="*/ 2147483647 w 352"/>
              <a:gd name="T45" fmla="*/ 2147483647 h 414"/>
              <a:gd name="T46" fmla="*/ 2147483647 w 352"/>
              <a:gd name="T47" fmla="*/ 2147483647 h 414"/>
              <a:gd name="T48" fmla="*/ 2147483647 w 352"/>
              <a:gd name="T49" fmla="*/ 2147483647 h 414"/>
              <a:gd name="T50" fmla="*/ 2147483647 w 352"/>
              <a:gd name="T51" fmla="*/ 2147483647 h 414"/>
              <a:gd name="T52" fmla="*/ 2147483647 w 352"/>
              <a:gd name="T53" fmla="*/ 2147483647 h 414"/>
              <a:gd name="T54" fmla="*/ 2147483647 w 352"/>
              <a:gd name="T55" fmla="*/ 2147483647 h 414"/>
              <a:gd name="T56" fmla="*/ 2147483647 w 352"/>
              <a:gd name="T57" fmla="*/ 2147483647 h 414"/>
              <a:gd name="T58" fmla="*/ 2147483647 w 352"/>
              <a:gd name="T59" fmla="*/ 2147483647 h 414"/>
              <a:gd name="T60" fmla="*/ 2147483647 w 352"/>
              <a:gd name="T61" fmla="*/ 2147483647 h 414"/>
              <a:gd name="T62" fmla="*/ 2147483647 w 352"/>
              <a:gd name="T63" fmla="*/ 2147483647 h 414"/>
              <a:gd name="T64" fmla="*/ 2147483647 w 352"/>
              <a:gd name="T65" fmla="*/ 2147483647 h 414"/>
              <a:gd name="T66" fmla="*/ 2147483647 w 352"/>
              <a:gd name="T67" fmla="*/ 2147483647 h 414"/>
              <a:gd name="T68" fmla="*/ 2147483647 w 352"/>
              <a:gd name="T69" fmla="*/ 2147483647 h 414"/>
              <a:gd name="T70" fmla="*/ 2147483647 w 352"/>
              <a:gd name="T71" fmla="*/ 2147483647 h 414"/>
              <a:gd name="T72" fmla="*/ 0 w 352"/>
              <a:gd name="T73" fmla="*/ 2147483647 h 414"/>
              <a:gd name="T74" fmla="*/ 2147483647 w 352"/>
              <a:gd name="T75" fmla="*/ 2147483647 h 414"/>
              <a:gd name="T76" fmla="*/ 2147483647 w 352"/>
              <a:gd name="T77" fmla="*/ 2147483647 h 414"/>
              <a:gd name="T78" fmla="*/ 2147483647 w 352"/>
              <a:gd name="T79" fmla="*/ 2147483647 h 414"/>
              <a:gd name="T80" fmla="*/ 2147483647 w 352"/>
              <a:gd name="T81" fmla="*/ 2147483647 h 414"/>
              <a:gd name="T82" fmla="*/ 2147483647 w 352"/>
              <a:gd name="T83" fmla="*/ 2147483647 h 414"/>
              <a:gd name="T84" fmla="*/ 2147483647 w 352"/>
              <a:gd name="T85" fmla="*/ 2147483647 h 414"/>
              <a:gd name="T86" fmla="*/ 2147483647 w 352"/>
              <a:gd name="T87" fmla="*/ 2147483647 h 414"/>
              <a:gd name="T88" fmla="*/ 2147483647 w 352"/>
              <a:gd name="T89" fmla="*/ 2147483647 h 414"/>
              <a:gd name="T90" fmla="*/ 2147483647 w 352"/>
              <a:gd name="T91" fmla="*/ 2147483647 h 414"/>
              <a:gd name="T92" fmla="*/ 2147483647 w 352"/>
              <a:gd name="T93" fmla="*/ 2147483647 h 414"/>
              <a:gd name="T94" fmla="*/ 2147483647 w 352"/>
              <a:gd name="T95" fmla="*/ 2147483647 h 414"/>
              <a:gd name="T96" fmla="*/ 2147483647 w 352"/>
              <a:gd name="T97" fmla="*/ 2147483647 h 414"/>
              <a:gd name="T98" fmla="*/ 2147483647 w 352"/>
              <a:gd name="T99" fmla="*/ 2147483647 h 414"/>
              <a:gd name="T100" fmla="*/ 2147483647 w 352"/>
              <a:gd name="T101" fmla="*/ 2147483647 h 414"/>
              <a:gd name="T102" fmla="*/ 2147483647 w 352"/>
              <a:gd name="T103" fmla="*/ 2147483647 h 414"/>
              <a:gd name="T104" fmla="*/ 2147483647 w 352"/>
              <a:gd name="T105" fmla="*/ 2147483647 h 4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52" h="414">
                <a:moveTo>
                  <a:pt x="122" y="91"/>
                </a:moveTo>
                <a:cubicBezTo>
                  <a:pt x="230" y="91"/>
                  <a:pt x="230" y="91"/>
                  <a:pt x="230" y="91"/>
                </a:cubicBezTo>
                <a:cubicBezTo>
                  <a:pt x="236" y="91"/>
                  <a:pt x="241" y="86"/>
                  <a:pt x="241" y="80"/>
                </a:cubicBezTo>
                <a:cubicBezTo>
                  <a:pt x="241" y="68"/>
                  <a:pt x="234" y="58"/>
                  <a:pt x="234" y="58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1" y="0"/>
                  <a:pt x="19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51" y="0"/>
                  <a:pt x="145" y="11"/>
                  <a:pt x="145" y="11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1" y="68"/>
                  <a:pt x="111" y="80"/>
                </a:cubicBezTo>
                <a:cubicBezTo>
                  <a:pt x="111" y="86"/>
                  <a:pt x="115" y="91"/>
                  <a:pt x="122" y="91"/>
                </a:cubicBezTo>
                <a:close/>
                <a:moveTo>
                  <a:pt x="176" y="17"/>
                </a:moveTo>
                <a:cubicBezTo>
                  <a:pt x="188" y="17"/>
                  <a:pt x="198" y="26"/>
                  <a:pt x="198" y="38"/>
                </a:cubicBezTo>
                <a:cubicBezTo>
                  <a:pt x="198" y="50"/>
                  <a:pt x="188" y="60"/>
                  <a:pt x="176" y="60"/>
                </a:cubicBezTo>
                <a:cubicBezTo>
                  <a:pt x="164" y="60"/>
                  <a:pt x="154" y="50"/>
                  <a:pt x="154" y="38"/>
                </a:cubicBezTo>
                <a:cubicBezTo>
                  <a:pt x="154" y="26"/>
                  <a:pt x="164" y="17"/>
                  <a:pt x="176" y="17"/>
                </a:cubicBezTo>
                <a:close/>
                <a:moveTo>
                  <a:pt x="230" y="334"/>
                </a:moveTo>
                <a:cubicBezTo>
                  <a:pt x="232" y="337"/>
                  <a:pt x="233" y="340"/>
                  <a:pt x="234" y="342"/>
                </a:cubicBezTo>
                <a:cubicBezTo>
                  <a:pt x="235" y="344"/>
                  <a:pt x="235" y="345"/>
                  <a:pt x="235" y="345"/>
                </a:cubicBezTo>
                <a:cubicBezTo>
                  <a:pt x="237" y="348"/>
                  <a:pt x="239" y="350"/>
                  <a:pt x="242" y="350"/>
                </a:cubicBezTo>
                <a:cubicBezTo>
                  <a:pt x="243" y="350"/>
                  <a:pt x="243" y="350"/>
                  <a:pt x="243" y="350"/>
                </a:cubicBezTo>
                <a:cubicBezTo>
                  <a:pt x="246" y="350"/>
                  <a:pt x="248" y="348"/>
                  <a:pt x="250" y="346"/>
                </a:cubicBezTo>
                <a:cubicBezTo>
                  <a:pt x="250" y="345"/>
                  <a:pt x="256" y="335"/>
                  <a:pt x="265" y="319"/>
                </a:cubicBezTo>
                <a:cubicBezTo>
                  <a:pt x="275" y="303"/>
                  <a:pt x="288" y="283"/>
                  <a:pt x="302" y="264"/>
                </a:cubicBezTo>
                <a:cubicBezTo>
                  <a:pt x="305" y="260"/>
                  <a:pt x="304" y="255"/>
                  <a:pt x="300" y="253"/>
                </a:cubicBezTo>
                <a:cubicBezTo>
                  <a:pt x="297" y="250"/>
                  <a:pt x="292" y="251"/>
                  <a:pt x="289" y="254"/>
                </a:cubicBezTo>
                <a:cubicBezTo>
                  <a:pt x="269" y="280"/>
                  <a:pt x="252" y="309"/>
                  <a:pt x="243" y="325"/>
                </a:cubicBezTo>
                <a:cubicBezTo>
                  <a:pt x="239" y="318"/>
                  <a:pt x="233" y="309"/>
                  <a:pt x="225" y="301"/>
                </a:cubicBezTo>
                <a:cubicBezTo>
                  <a:pt x="222" y="298"/>
                  <a:pt x="217" y="298"/>
                  <a:pt x="213" y="301"/>
                </a:cubicBezTo>
                <a:cubicBezTo>
                  <a:pt x="210" y="304"/>
                  <a:pt x="210" y="309"/>
                  <a:pt x="213" y="312"/>
                </a:cubicBezTo>
                <a:cubicBezTo>
                  <a:pt x="213" y="312"/>
                  <a:pt x="213" y="312"/>
                  <a:pt x="213" y="312"/>
                </a:cubicBezTo>
                <a:cubicBezTo>
                  <a:pt x="220" y="319"/>
                  <a:pt x="226" y="328"/>
                  <a:pt x="230" y="334"/>
                </a:cubicBezTo>
                <a:close/>
                <a:moveTo>
                  <a:pt x="213" y="174"/>
                </a:moveTo>
                <a:cubicBezTo>
                  <a:pt x="210" y="177"/>
                  <a:pt x="210" y="182"/>
                  <a:pt x="213" y="186"/>
                </a:cubicBezTo>
                <a:cubicBezTo>
                  <a:pt x="213" y="186"/>
                  <a:pt x="213" y="186"/>
                  <a:pt x="213" y="186"/>
                </a:cubicBezTo>
                <a:cubicBezTo>
                  <a:pt x="220" y="192"/>
                  <a:pt x="226" y="201"/>
                  <a:pt x="230" y="207"/>
                </a:cubicBezTo>
                <a:cubicBezTo>
                  <a:pt x="232" y="210"/>
                  <a:pt x="233" y="213"/>
                  <a:pt x="234" y="215"/>
                </a:cubicBezTo>
                <a:cubicBezTo>
                  <a:pt x="235" y="217"/>
                  <a:pt x="235" y="218"/>
                  <a:pt x="235" y="218"/>
                </a:cubicBezTo>
                <a:cubicBezTo>
                  <a:pt x="237" y="221"/>
                  <a:pt x="239" y="223"/>
                  <a:pt x="242" y="223"/>
                </a:cubicBezTo>
                <a:cubicBezTo>
                  <a:pt x="243" y="223"/>
                  <a:pt x="243" y="223"/>
                  <a:pt x="243" y="223"/>
                </a:cubicBezTo>
                <a:cubicBezTo>
                  <a:pt x="246" y="223"/>
                  <a:pt x="248" y="221"/>
                  <a:pt x="250" y="219"/>
                </a:cubicBezTo>
                <a:cubicBezTo>
                  <a:pt x="250" y="219"/>
                  <a:pt x="256" y="208"/>
                  <a:pt x="265" y="192"/>
                </a:cubicBezTo>
                <a:cubicBezTo>
                  <a:pt x="275" y="176"/>
                  <a:pt x="288" y="156"/>
                  <a:pt x="302" y="137"/>
                </a:cubicBezTo>
                <a:cubicBezTo>
                  <a:pt x="305" y="134"/>
                  <a:pt x="304" y="129"/>
                  <a:pt x="300" y="126"/>
                </a:cubicBezTo>
                <a:cubicBezTo>
                  <a:pt x="297" y="123"/>
                  <a:pt x="292" y="124"/>
                  <a:pt x="289" y="127"/>
                </a:cubicBezTo>
                <a:cubicBezTo>
                  <a:pt x="269" y="154"/>
                  <a:pt x="252" y="182"/>
                  <a:pt x="243" y="198"/>
                </a:cubicBezTo>
                <a:cubicBezTo>
                  <a:pt x="239" y="191"/>
                  <a:pt x="233" y="182"/>
                  <a:pt x="225" y="174"/>
                </a:cubicBezTo>
                <a:cubicBezTo>
                  <a:pt x="222" y="171"/>
                  <a:pt x="217" y="171"/>
                  <a:pt x="213" y="174"/>
                </a:cubicBezTo>
                <a:close/>
                <a:moveTo>
                  <a:pt x="259" y="77"/>
                </a:moveTo>
                <a:cubicBezTo>
                  <a:pt x="259" y="77"/>
                  <a:pt x="259" y="77"/>
                  <a:pt x="259" y="77"/>
                </a:cubicBezTo>
                <a:cubicBezTo>
                  <a:pt x="317" y="77"/>
                  <a:pt x="317" y="77"/>
                  <a:pt x="317" y="77"/>
                </a:cubicBezTo>
                <a:cubicBezTo>
                  <a:pt x="328" y="77"/>
                  <a:pt x="336" y="86"/>
                  <a:pt x="336" y="96"/>
                </a:cubicBezTo>
                <a:cubicBezTo>
                  <a:pt x="336" y="118"/>
                  <a:pt x="336" y="118"/>
                  <a:pt x="336" y="118"/>
                </a:cubicBezTo>
                <a:cubicBezTo>
                  <a:pt x="337" y="122"/>
                  <a:pt x="340" y="125"/>
                  <a:pt x="344" y="125"/>
                </a:cubicBezTo>
                <a:cubicBezTo>
                  <a:pt x="349" y="125"/>
                  <a:pt x="352" y="122"/>
                  <a:pt x="352" y="117"/>
                </a:cubicBezTo>
                <a:cubicBezTo>
                  <a:pt x="352" y="96"/>
                  <a:pt x="352" y="96"/>
                  <a:pt x="352" y="96"/>
                </a:cubicBezTo>
                <a:cubicBezTo>
                  <a:pt x="352" y="77"/>
                  <a:pt x="337" y="61"/>
                  <a:pt x="317" y="61"/>
                </a:cubicBezTo>
                <a:cubicBezTo>
                  <a:pt x="259" y="61"/>
                  <a:pt x="259" y="61"/>
                  <a:pt x="259" y="61"/>
                </a:cubicBezTo>
                <a:cubicBezTo>
                  <a:pt x="255" y="61"/>
                  <a:pt x="251" y="65"/>
                  <a:pt x="251" y="69"/>
                </a:cubicBezTo>
                <a:cubicBezTo>
                  <a:pt x="251" y="74"/>
                  <a:pt x="255" y="77"/>
                  <a:pt x="259" y="77"/>
                </a:cubicBezTo>
                <a:close/>
                <a:moveTo>
                  <a:pt x="344" y="141"/>
                </a:moveTo>
                <a:cubicBezTo>
                  <a:pt x="340" y="141"/>
                  <a:pt x="337" y="144"/>
                  <a:pt x="336" y="148"/>
                </a:cubicBezTo>
                <a:cubicBezTo>
                  <a:pt x="336" y="379"/>
                  <a:pt x="336" y="379"/>
                  <a:pt x="336" y="379"/>
                </a:cubicBezTo>
                <a:cubicBezTo>
                  <a:pt x="336" y="390"/>
                  <a:pt x="328" y="398"/>
                  <a:pt x="317" y="398"/>
                </a:cubicBezTo>
                <a:cubicBezTo>
                  <a:pt x="34" y="398"/>
                  <a:pt x="34" y="398"/>
                  <a:pt x="34" y="398"/>
                </a:cubicBezTo>
                <a:cubicBezTo>
                  <a:pt x="24" y="398"/>
                  <a:pt x="16" y="390"/>
                  <a:pt x="16" y="379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6"/>
                  <a:pt x="24" y="77"/>
                  <a:pt x="34" y="77"/>
                </a:cubicBezTo>
                <a:cubicBezTo>
                  <a:pt x="92" y="77"/>
                  <a:pt x="92" y="77"/>
                  <a:pt x="92" y="77"/>
                </a:cubicBezTo>
                <a:cubicBezTo>
                  <a:pt x="96" y="77"/>
                  <a:pt x="100" y="74"/>
                  <a:pt x="100" y="69"/>
                </a:cubicBezTo>
                <a:cubicBezTo>
                  <a:pt x="100" y="65"/>
                  <a:pt x="96" y="61"/>
                  <a:pt x="92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15" y="61"/>
                  <a:pt x="0" y="77"/>
                  <a:pt x="0" y="96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98"/>
                  <a:pt x="15" y="414"/>
                  <a:pt x="34" y="414"/>
                </a:cubicBezTo>
                <a:cubicBezTo>
                  <a:pt x="317" y="414"/>
                  <a:pt x="317" y="414"/>
                  <a:pt x="317" y="414"/>
                </a:cubicBezTo>
                <a:cubicBezTo>
                  <a:pt x="337" y="414"/>
                  <a:pt x="352" y="398"/>
                  <a:pt x="352" y="379"/>
                </a:cubicBezTo>
                <a:cubicBezTo>
                  <a:pt x="352" y="149"/>
                  <a:pt x="352" y="149"/>
                  <a:pt x="352" y="149"/>
                </a:cubicBezTo>
                <a:cubicBezTo>
                  <a:pt x="352" y="144"/>
                  <a:pt x="349" y="141"/>
                  <a:pt x="344" y="141"/>
                </a:cubicBezTo>
                <a:close/>
                <a:moveTo>
                  <a:pt x="184" y="145"/>
                </a:moveTo>
                <a:cubicBezTo>
                  <a:pt x="56" y="145"/>
                  <a:pt x="56" y="145"/>
                  <a:pt x="56" y="145"/>
                </a:cubicBezTo>
                <a:cubicBezTo>
                  <a:pt x="52" y="145"/>
                  <a:pt x="48" y="148"/>
                  <a:pt x="48" y="153"/>
                </a:cubicBezTo>
                <a:cubicBezTo>
                  <a:pt x="48" y="157"/>
                  <a:pt x="52" y="161"/>
                  <a:pt x="56" y="161"/>
                </a:cubicBezTo>
                <a:cubicBezTo>
                  <a:pt x="184" y="161"/>
                  <a:pt x="184" y="161"/>
                  <a:pt x="184" y="161"/>
                </a:cubicBezTo>
                <a:cubicBezTo>
                  <a:pt x="188" y="161"/>
                  <a:pt x="192" y="157"/>
                  <a:pt x="192" y="153"/>
                </a:cubicBezTo>
                <a:cubicBezTo>
                  <a:pt x="192" y="148"/>
                  <a:pt x="188" y="145"/>
                  <a:pt x="184" y="145"/>
                </a:cubicBezTo>
                <a:close/>
                <a:moveTo>
                  <a:pt x="184" y="271"/>
                </a:moveTo>
                <a:cubicBezTo>
                  <a:pt x="56" y="271"/>
                  <a:pt x="56" y="271"/>
                  <a:pt x="56" y="271"/>
                </a:cubicBezTo>
                <a:cubicBezTo>
                  <a:pt x="52" y="271"/>
                  <a:pt x="48" y="275"/>
                  <a:pt x="48" y="279"/>
                </a:cubicBezTo>
                <a:cubicBezTo>
                  <a:pt x="48" y="284"/>
                  <a:pt x="52" y="287"/>
                  <a:pt x="56" y="287"/>
                </a:cubicBezTo>
                <a:cubicBezTo>
                  <a:pt x="184" y="287"/>
                  <a:pt x="184" y="287"/>
                  <a:pt x="184" y="287"/>
                </a:cubicBezTo>
                <a:cubicBezTo>
                  <a:pt x="188" y="287"/>
                  <a:pt x="192" y="284"/>
                  <a:pt x="192" y="279"/>
                </a:cubicBezTo>
                <a:cubicBezTo>
                  <a:pt x="192" y="275"/>
                  <a:pt x="188" y="271"/>
                  <a:pt x="184" y="271"/>
                </a:cubicBezTo>
                <a:close/>
                <a:moveTo>
                  <a:pt x="184" y="187"/>
                </a:moveTo>
                <a:cubicBezTo>
                  <a:pt x="56" y="187"/>
                  <a:pt x="56" y="187"/>
                  <a:pt x="56" y="187"/>
                </a:cubicBezTo>
                <a:cubicBezTo>
                  <a:pt x="52" y="187"/>
                  <a:pt x="48" y="190"/>
                  <a:pt x="48" y="195"/>
                </a:cubicBezTo>
                <a:cubicBezTo>
                  <a:pt x="48" y="199"/>
                  <a:pt x="52" y="203"/>
                  <a:pt x="56" y="203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8" y="203"/>
                  <a:pt x="192" y="199"/>
                  <a:pt x="192" y="195"/>
                </a:cubicBezTo>
                <a:cubicBezTo>
                  <a:pt x="192" y="190"/>
                  <a:pt x="188" y="187"/>
                  <a:pt x="184" y="187"/>
                </a:cubicBezTo>
                <a:close/>
                <a:moveTo>
                  <a:pt x="184" y="313"/>
                </a:moveTo>
                <a:cubicBezTo>
                  <a:pt x="56" y="313"/>
                  <a:pt x="56" y="313"/>
                  <a:pt x="56" y="313"/>
                </a:cubicBezTo>
                <a:cubicBezTo>
                  <a:pt x="52" y="313"/>
                  <a:pt x="48" y="317"/>
                  <a:pt x="48" y="321"/>
                </a:cubicBezTo>
                <a:cubicBezTo>
                  <a:pt x="48" y="326"/>
                  <a:pt x="52" y="329"/>
                  <a:pt x="56" y="329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88" y="329"/>
                  <a:pt x="192" y="326"/>
                  <a:pt x="192" y="321"/>
                </a:cubicBezTo>
                <a:cubicBezTo>
                  <a:pt x="192" y="317"/>
                  <a:pt x="188" y="313"/>
                  <a:pt x="184" y="3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6DA1824C-8241-443B-A0EF-3974B3D52666}"/>
              </a:ext>
            </a:extLst>
          </p:cNvPr>
          <p:cNvSpPr/>
          <p:nvPr/>
        </p:nvSpPr>
        <p:spPr bwMode="auto">
          <a:xfrm>
            <a:off x="587859" y="141046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0853-95E5-4F69-B502-54BE9982AD5B}"/>
              </a:ext>
            </a:extLst>
          </p:cNvPr>
          <p:cNvSpPr txBox="1"/>
          <p:nvPr/>
        </p:nvSpPr>
        <p:spPr>
          <a:xfrm>
            <a:off x="1140042" y="1391604"/>
            <a:ext cx="7155263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Definición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Problema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Objetivos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Historia de los </a:t>
            </a:r>
            <a:r>
              <a:rPr lang="en-US" sz="2400" dirty="0" err="1">
                <a:solidFill>
                  <a:schemeClr val="bg1"/>
                </a:solidFill>
              </a:rPr>
              <a:t>Datos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Bootstraping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Intervalos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Confianza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Modelado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1DFBC72-AE5B-4FA8-871D-865DB35D2F44}"/>
              </a:ext>
            </a:extLst>
          </p:cNvPr>
          <p:cNvSpPr/>
          <p:nvPr/>
        </p:nvSpPr>
        <p:spPr bwMode="auto">
          <a:xfrm>
            <a:off x="577478" y="212683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AB36AAC1-D92E-43E3-B6F9-B6F1F7783720}"/>
              </a:ext>
            </a:extLst>
          </p:cNvPr>
          <p:cNvSpPr/>
          <p:nvPr/>
        </p:nvSpPr>
        <p:spPr bwMode="auto">
          <a:xfrm>
            <a:off x="577478" y="2893901"/>
            <a:ext cx="464510" cy="447247"/>
          </a:xfrm>
          <a:prstGeom prst="roundRect">
            <a:avLst/>
          </a:prstGeom>
          <a:solidFill>
            <a:srgbClr val="FFFFFF"/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FC68C23E-871F-4927-BEC0-EB7791A07FDC}"/>
              </a:ext>
            </a:extLst>
          </p:cNvPr>
          <p:cNvSpPr/>
          <p:nvPr/>
        </p:nvSpPr>
        <p:spPr bwMode="auto">
          <a:xfrm>
            <a:off x="577478" y="3660970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9E7A5BA-D98F-47B1-BC58-408B9BB3EF14}"/>
              </a:ext>
            </a:extLst>
          </p:cNvPr>
          <p:cNvSpPr/>
          <p:nvPr/>
        </p:nvSpPr>
        <p:spPr bwMode="auto">
          <a:xfrm>
            <a:off x="577478" y="4428039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7E7A5F62-0374-45E9-A03B-63DD6D2FE788}"/>
              </a:ext>
            </a:extLst>
          </p:cNvPr>
          <p:cNvSpPr/>
          <p:nvPr/>
        </p:nvSpPr>
        <p:spPr bwMode="auto">
          <a:xfrm>
            <a:off x="572092" y="5143472"/>
            <a:ext cx="464510" cy="4472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A106B-89E5-462D-A3D5-303A2D80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39" y="400039"/>
            <a:ext cx="406421" cy="419122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7EFF4BDF-720A-4AFB-8A91-1567B582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9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D82EC-811D-454E-9DFF-2EEC63AD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7DB939-3CE7-4039-AA55-042D7FE0EB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/>
              <a:t>Día de la </a:t>
            </a:r>
            <a:r>
              <a:rPr lang="en-US" dirty="0" err="1"/>
              <a:t>Semana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6BB8AD-2D61-4D5C-8EDC-84660947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4D6ABF-46C7-4C11-9AED-D10E5A998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29" y="2559853"/>
            <a:ext cx="5220518" cy="2722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819B43-0735-4BFB-AFDE-4A4EECE6B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035" y="2276256"/>
            <a:ext cx="5158553" cy="3005953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72274F9C-B457-4229-ACCD-D402C0B97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3477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DCCF-310C-496A-A38C-4228B3A1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CEB4-86CD-4253-9312-1E18A668DD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9425" y="1393825"/>
            <a:ext cx="8353426" cy="4392612"/>
          </a:xfrm>
        </p:spPr>
        <p:txBody>
          <a:bodyPr/>
          <a:lstStyle/>
          <a:p>
            <a:r>
              <a:rPr lang="en-US" dirty="0" err="1"/>
              <a:t>Franja</a:t>
            </a:r>
            <a:r>
              <a:rPr lang="en-US" dirty="0"/>
              <a:t> </a:t>
            </a:r>
            <a:r>
              <a:rPr lang="en-US" dirty="0" err="1"/>
              <a:t>Horaria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835FE-1478-44E1-A2C2-1556E06C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32" y="431790"/>
            <a:ext cx="349268" cy="38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E2FE9-EEC9-4006-90C3-39447812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2" y="2305165"/>
            <a:ext cx="5193448" cy="3074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B92811-6932-4717-AC9D-666383CF7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892" y="2009490"/>
            <a:ext cx="5305410" cy="3454685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0055E739-7265-476A-9FEF-9861A7CCC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35" y="111959"/>
            <a:ext cx="1571759" cy="8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082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Template2017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chemeClr val="bg1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/>
      <a:bodyPr vert="horz" wrap="square" lIns="72000" tIns="36000" rIns="72000" bIns="36000" rtlCol="0" anchor="t">
        <a:noAutofit/>
      </a:bodyPr>
      <a:lstStyle>
        <a:defPPr marL="180000" marR="0" indent="-18000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Tx/>
          <a:buSzTx/>
          <a:buFont typeface="Ericsson Hilda" panose="00000500000000000000" pitchFamily="2" charset="0"/>
          <a:buChar char="●"/>
          <a:tabLst/>
          <a:defRPr kumimoji="0" sz="2000" b="0" i="0" u="none" strike="noStrike" kern="1000" cap="none" spc="-30" normalizeH="0" baseline="0" noProof="0" dirty="0" err="1" smtClean="0">
            <a:ln>
              <a:noFill/>
            </a:ln>
            <a:solidFill>
              <a:srgbClr val="181818"/>
            </a:solidFill>
            <a:effectLst/>
            <a:uLnTx/>
            <a:uFillTx/>
            <a:latin typeface="Ericsson Hilda"/>
            <a:ea typeface="+mn-ea"/>
            <a:cs typeface="+mn-cs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 Light"/>
        <a:font script="Hebr" typeface="Ericsson Hilda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 Light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"/>
        <a:font script="Hebr" typeface="Ericsson Hild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7027476704980324","enableDocumentContentUpdater":true,"version":"1.9"}]]></TemplafySlide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7244334953976463","enableDocumentContentUpdater":true,"version":"1.9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7244334953507736","enableDocumentContentUpdater":true,"version":"1.9"}]]></TemplafySlideTemplateConfiguration>
</file>

<file path=customXml/item1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7.xml><?xml version="1.0" encoding="utf-8"?>
<TemplafySlideFormConfiguration><![CDATA[{"formFields":[],"formDataEntries":[]}]]></TemplafySlideForm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661F604A9A64C9627B875CBEE0D49" ma:contentTypeVersion="15" ma:contentTypeDescription="Create a new document." ma:contentTypeScope="" ma:versionID="a479c757ef17ea2b01d6697cee2b70c6">
  <xsd:schema xmlns:xsd="http://www.w3.org/2001/XMLSchema" xmlns:xs="http://www.w3.org/2001/XMLSchema" xmlns:p="http://schemas.microsoft.com/office/2006/metadata/properties" xmlns:ns3="92e1255f-bb7b-4dc9-b051-584cc104eb44" xmlns:ns4="a6550eff-0fc9-443f-8e77-72cbcf778382" targetNamespace="http://schemas.microsoft.com/office/2006/metadata/properties" ma:root="true" ma:fieldsID="08df2d0f55032e4052d032aa8ec7ed1f" ns3:_="" ns4:_="">
    <xsd:import namespace="92e1255f-bb7b-4dc9-b051-584cc104eb44"/>
    <xsd:import namespace="a6550eff-0fc9-443f-8e77-72cbcf77838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1255f-bb7b-4dc9-b051-584cc104eb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550eff-0fc9-443f-8e77-72cbcf7783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TemplafySlideTemplateConfiguration><![CDATA[{"documentContentValidatorConfiguration":{"enableDocumentContentValidator":false,"documentContentValidatorVersion":0},"elementsMetadata":[],"slideId":"637244334953820229","enableDocumentContentUpdater":true,"version":"1.9"}]]></TemplafySlideTemplateConfiguration>
</file>

<file path=customXml/item4.xml><?xml version="1.0" encoding="utf-8"?>
<TemplafyTemplateConfiguration><![CDATA[{"elementsMetadata":[{"type":"shape","id":"5bc0116c-4062-4391-aca6-987e5177eaaf","elementConfiguration":{"inheritDimensions":"inheritNone","height":"1.34 cm","binding":"Form.LogoInsertion.Pplogoname","disableUpdates":false,"type":"image"}}],"transformationConfigurations":[{"language":"{{DocumentLanguage}}","disableUpdates":false,"type":"proofingLanguage"},{"propertyName":"FooterText","propertyValue":"true","disableUpdates":false,"type":"customDocumentProperty"},{"propertyName":"SecurityClass","propertyValue":"{{Form.ConfidentialityClass.Confidentiality}}","disableUpdates":false,"type":"customDocumentProperty"},{"propertyName":"ExtConf","propertyValue":"{{Form.ExternalConfidentialityLabel.ExternalConfidentiality}}","disableUpdates":false,"type":"customDocumentProperty"},{"propertyName":"Prepared","propertyValue":"{{Form.Prepared}}","disableUpdates":false,"type":"customDocumentProperty"},{"propertyName":"ApprovedBy","propertyValue":"{{Form.ApprovedBy}}","disableUpdates":false,"type":"customDocumentProperty"},{"propertyName":"DocNo","propertyValue":"{{Form.DocumentNumber}} {{Form.LanguageCode.LanguageCode}}","disableUpdates":false,"type":"customDocumentProperty"},{"propertyName":"Checked","propertyValue":"{{Form.Checked}}","disableUpdates":false,"type":"customDocumentProperty"},{"propertyName":"Date","propertyValue":"{{Form.Date}}","disableUpdates":false,"type":"customDocumentProperty"},{"propertyName":"Reference","propertyValue":"{{Form.Reference}}","disableUpdates":false,"type":"customDocumentProperty"},{"propertyName":"Title","propertyValue":"{{Form.DocumentTitle}}","disableUpdates":false,"type":"customDocumentProperty"},{"propertyName":"Keyword","propertyValue":"{{Form.Keywords}}","disableUpdates":false,"type":"customDocumentProperty"},{"propertyName":"DocumentType","propertyValue":"Presentation2011","disableUpdates":false,"type":"customDocumentProperty"},{"propertyName":"Language","propertyValue":"EnglishUS","disableUpdates":false,"type":"customDocumentProperty"},{"propertyName":"TemplateID","propertyValue":"FALSE","disableUpdates":false,"type":"customDocumentProperty"},{"propertyName":"ConfCtrl","propertyValue":"FALSE","disableUpdates":false,"type":"customDocumentProperty"},{"propertyName":"title","propertyValue":"{{Form.DocumentTitle}}","disableUpdates":false,"type":"documentProperty"},{"propertyName":"keywords","propertyValue":"{{Form.Keywords}}","disableUpdates":false,"type":"documentProperty"},{"propertyName":"creator","propertyValue":"{{Form.Prepared}}","disableUpdates":false,"type":"documentProperty"},{"propertyName":"DocTitle","propertyValue":"{{Form.DocTitle.DocTitle}}","disableUpdates":false,"type":"customDocumentProperty"},{"propertyName":"IsDocument","propertyValue":"{{Form.TemplateType.IsDocument}}","disableUpdates":false,"type":"customDocumentProperty"},{"propertyName":"IsPresentation","propertyValue":"{{Form.TemplateType.IsPresentation}}","disableUpdates":false,"type":"customDocumentProperty"},{"propertyName":"company","propertyValue":"Ericsson","disableUpdates":false,"type":"documentProperty"},{"propertyName":"PageNumberVisible","propertyValue":"{{Form.TotalPageNo.TotalPageNo_value}}","disableUpdates":false,"type":"customDocumentProperty"},{"propertyName":"Revision","propertyValue":"{{Form.Revision}}","disableUpdates":false,"type":"customDocumentProperty"},{"propertyName":"DocType","propertyValue":"{{Form.DocTypePresentation}}","disableUpdates":false,"type":"customDocumentProperty"},{"propertyName":"TemplateVersion","propertyValue":"R2A","disableUpdates":false,"type":"customDocumentProperty"},{"propertyName":"PackageNo","propertyValue":"LXA 119 603","disableUpdates":false,"type":"customDocumentProperty"},{"propertyName":"PackageVersion","propertyValue":"R6B","disableUpdates":false,"type":"customDocumentProperty"},{"propertyName":"TemplateName","propertyValue":"CXC 173 2731/1","disableUpdates":false,"type":"customDocumentProperty"},{"propertyName":"DocName","propertyValue":" ","disableUpdates":false,"type":"customDocumentProperty"},{"propertyName":"description","propertyValue":"{{Form.DocumentNumber}} {{Form.LanguageCode.LanguageCode}}\nRev {{Form.Revision}}","disableUpdates":false,"type":"documentProperty"}],"templateName":"New presentation (Standard landscape)","templateDescription":"","enableDocumentContentUpdater":true,"version":"1.9"}]]></TemplafyTemplate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FormConfiguration><![CDATA[{"formFields":[{"required":true,"placeholder":"","lines":0,"type":"textBox","name":"DocumentTitle","label":"Document Title","helpTexts":{"prefix":"","postfix":""},"spacing":{},"fullyQualifiedName":"DocumentTitle"},{"dataSource":"Confidentiality","displayColumn":"confidentiality","hideIfNoUserInteractionRequired":false,"distinct":true,"required":true,"autoSelectFirstOption":false,"type":"dropDown","name":"ConfidentialityClass","label":"Confidentiality Class","helpTexts":{"prefix":"","postfix":""},"spacing":{},"fullyQualifiedName":"ConfidentialityClass"},{"dataSource":"External Confidentiality label","displayColumn":"externalConfidentiality","hideIfNoUserInteractionRequired":false,"distinct":true,"required":false,"autoSelectFirstOption":false,"defaultValue":"1","type":"dropDown","name":"ExternalConfidentialityLabel","label":"External Confidentiality label","helpTexts":{"prefix":"","postfix":"If no external confidentiality class then please choose the blank value"},"spacing":{},"fullyQualifiedName":"ExternalConfidentialityLabel"},{"dataSource":"PowerPoint Document Type","column":"documentType","required":false,"placeholder":"","autoSelectFirstOption":false,"type":"comboBox","name":"DocTypePresentation","label":"Document Type Presentation","helpTexts":{"prefix":"","postfix":"If the document type differs from the default value, click on the X to delete and type/choose another type."},"spacing":{},"fullyQualifiedName":"DocTypePresentation"},{"required":false,"placeholder":"","lines":0,"type":"textBox","name":"DocumentNumber","label":"Document Number","helpTexts":{"prefix":"","postfix":""},"spacing":{},"fullyQualifiedName":"DocumentNumber"},{"dataSource":"Language code","displayColumn":"showName","hideIfNoUserInteractionRequired":false,"distinct":true,"required":false,"autoSelectFirstOption":false,"defaultValue":"1","type":"dropDown","name":"LanguageCode","label":"Language Code","helpTexts":{"prefix":"","postfix":"The language code will be appended to the Document No."},"spacing":{},"fullyQualifiedName":"LanguageCode"},{"dataSource":"Revision","column":"revision","required":false,"placeholder":"","autoSelectFirstOption":false,"type":"comboBox","name":"Revision","label":"Revision","helpTexts":{"prefix":"","postfix":""},"spacing":{},"fullyQualifiedName":"Revision"},{"required":false,"type":"datePicker","name":"Date","label":"Date","helpTexts":{"prefix":"","postfix":""},"spacing":{},"fullyQualifiedName":"Date"},{"type":"heading","name":"FooterVisibilityOptions","label":"Footer Visibility Options","helpTexts":{"prefix":"","postfix":""},"spacing":{},"fullyQualifiedName":"FooterVisibilityOptions"},{"dataSource":"PPT FooterVisibility","displayColumn":"templateType","hideIfNoUserInteractionRequired":false,"distinct":true,"required":true,"autoSelectFirstOption":false,"defaultValue":"1","type":"dropDown","name":"TemplateType","label":"Is this a document or presentation?","helpTexts":{"prefix":"","postfix":""},"spacing":{},"fullyQualifiedName":"TemplateType"},{"dataSource":"PPT FooterVisibility","displayColumn":"docTitle_label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type":"dropDown","name":"DocTitle","label":"Show document title in footer?","helpTexts":{"prefix":"","postfix":""},"spacing":{},"fullyQualifiedName":"DocTitle"},{"dataSource":"PPT FooterVisibility","displayColumn":"totalPageNo_text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type":"dropDown","name":"TotalPageNo","label":"Page numbering","helpTexts":{"prefix":"","postfix":""},"spacing":{},"fullyQualifiedName":"TotalPageNo"},{"required":false,"placeholder":"","lines":0,"defaultValue":"{{UserProfile.Prepared}}","type":"textBox","name":"Prepared","label":"Prepared By (Subject Responsible)","helpTexts":{"prefix":"","postfix":""},"spacing":{},"fullyQualifiedName":"Prepared"},{"required":false,"placeholder":"","lines":0,"type":"textBox","name":"ApprovedBy","label":"Approved By (Document Responsible)","helpTexts":{"prefix":"","postfix":""},"spacing":{},"fullyQualifiedName":"ApprovedBy"},{"required":false,"placeholder":"","lines":0,"type":"textBox","name":"Checked","label":"Checked","helpTexts":{"prefix":"","postfix":""},"spacing":{},"fullyQualifiedName":"Checked"},{"required":false,"placeholder":"","lines":0,"type":"textBox","name":"Reference","label":"Reference","helpTexts":{"prefix":"","postfix":""},"spacing":{},"fullyQualifiedName":"Reference"},{"required":false,"placeholder":"","lines":0,"type":"textBox","name":"Keywords","label":"Keywords","helpTexts":{"prefix":"","postfix":""},"spacing":{},"fullyQualifiedName":"Keywords"}],"formDataEntries":[{"name":"DocumentTitle","value":"mAGsK+9r5e0xhitSeLCLHoAMFbh5pTFcyA8hWdr6jv8="},{"name":"ConfidentialityClass","value":"cT/FOwTWaPknrhRlNMh4SQ=="},{"name":"ExternalConfidentialityLabel","value":"5wlu7ZdPxHQj1W0w+yTNSg=="},{"name":"LanguageCode","value":"PxVEvJY8nE7m/hY9622Sng=="},{"name":"Date","value":"h8RE2+6UlQWmmT09h/BJYA=="},{"name":"TemplateType","value":"5wlu7ZdPxHQj1W0w+yTNSg=="},{"name":"DocTitle","value":"5wlu7ZdPxHQj1W0w+yTNSg=="},{"name":"TotalPageNo","value":"5wlu7ZdPxHQj1W0w+yTNSg=="},{"name":"Prepared","value":"OQFRpcpg1n/XcCdqvhF6lHHKSEkREZ0gi03W1T3qk2ZdZWJ3uC9Wbkl4w6SUdCf0"}]}]]></Templafy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7244334953820229","enableDocumentContentUpdater":true,"version":"1.9"}]]></TemplafySlide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7244334953820229","enableDocumentContentUpdater":true,"version":"1.9"}]]></TemplafySlideTemplateConfiguration>
</file>

<file path=customXml/itemProps1.xml><?xml version="1.0" encoding="utf-8"?>
<ds:datastoreItem xmlns:ds="http://schemas.openxmlformats.org/officeDocument/2006/customXml" ds:itemID="{C09F197C-6A49-47D0-B877-F88807989676}">
  <ds:schemaRefs/>
</ds:datastoreItem>
</file>

<file path=customXml/itemProps10.xml><?xml version="1.0" encoding="utf-8"?>
<ds:datastoreItem xmlns:ds="http://schemas.openxmlformats.org/officeDocument/2006/customXml" ds:itemID="{1CE36EA9-2186-4EB1-871A-8AE59C2A13BB}">
  <ds:schemaRefs/>
</ds:datastoreItem>
</file>

<file path=customXml/itemProps11.xml><?xml version="1.0" encoding="utf-8"?>
<ds:datastoreItem xmlns:ds="http://schemas.openxmlformats.org/officeDocument/2006/customXml" ds:itemID="{58CC0B31-82B9-497A-9A2E-F3F72D0BBDAD}">
  <ds:schemaRefs/>
</ds:datastoreItem>
</file>

<file path=customXml/itemProps12.xml><?xml version="1.0" encoding="utf-8"?>
<ds:datastoreItem xmlns:ds="http://schemas.openxmlformats.org/officeDocument/2006/customXml" ds:itemID="{32BA7684-6BE4-4F73-B22E-30934AB379B8}">
  <ds:schemaRefs/>
</ds:datastoreItem>
</file>

<file path=customXml/itemProps13.xml><?xml version="1.0" encoding="utf-8"?>
<ds:datastoreItem xmlns:ds="http://schemas.openxmlformats.org/officeDocument/2006/customXml" ds:itemID="{A664BEE9-4B3D-47E5-8A06-2C3688C9B997}">
  <ds:schemaRefs/>
</ds:datastoreItem>
</file>

<file path=customXml/itemProps14.xml><?xml version="1.0" encoding="utf-8"?>
<ds:datastoreItem xmlns:ds="http://schemas.openxmlformats.org/officeDocument/2006/customXml" ds:itemID="{8C54D79E-F3A3-4D30-94B2-52C70669DB0F}">
  <ds:schemaRefs/>
</ds:datastoreItem>
</file>

<file path=customXml/itemProps15.xml><?xml version="1.0" encoding="utf-8"?>
<ds:datastoreItem xmlns:ds="http://schemas.openxmlformats.org/officeDocument/2006/customXml" ds:itemID="{72516535-7702-46AF-9B1F-8623A67A824E}">
  <ds:schemaRefs/>
</ds:datastoreItem>
</file>

<file path=customXml/itemProps16.xml><?xml version="1.0" encoding="utf-8"?>
<ds:datastoreItem xmlns:ds="http://schemas.openxmlformats.org/officeDocument/2006/customXml" ds:itemID="{56F2EE69-0CCA-4F48-BE22-EC4A886C57A7}">
  <ds:schemaRefs>
    <ds:schemaRef ds:uri="http://purl.org/dc/terms/"/>
    <ds:schemaRef ds:uri="92e1255f-bb7b-4dc9-b051-584cc104eb44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6550eff-0fc9-443f-8e77-72cbcf778382"/>
    <ds:schemaRef ds:uri="http://www.w3.org/XML/1998/namespace"/>
    <ds:schemaRef ds:uri="http://purl.org/dc/dcmitype/"/>
  </ds:schemaRefs>
</ds:datastoreItem>
</file>

<file path=customXml/itemProps17.xml><?xml version="1.0" encoding="utf-8"?>
<ds:datastoreItem xmlns:ds="http://schemas.openxmlformats.org/officeDocument/2006/customXml" ds:itemID="{847502A6-7CBE-43AF-BDF6-4D4423521D8C}">
  <ds:schemaRefs/>
</ds:datastoreItem>
</file>

<file path=customXml/itemProps2.xml><?xml version="1.0" encoding="utf-8"?>
<ds:datastoreItem xmlns:ds="http://schemas.openxmlformats.org/officeDocument/2006/customXml" ds:itemID="{A2258578-4028-422E-A2BB-56A6BD2305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e1255f-bb7b-4dc9-b051-584cc104eb44"/>
    <ds:schemaRef ds:uri="a6550eff-0fc9-443f-8e77-72cbcf778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103EC-ED92-437C-9B6C-FD562AA32225}">
  <ds:schemaRefs/>
</ds:datastoreItem>
</file>

<file path=customXml/itemProps4.xml><?xml version="1.0" encoding="utf-8"?>
<ds:datastoreItem xmlns:ds="http://schemas.openxmlformats.org/officeDocument/2006/customXml" ds:itemID="{07958A4E-FAB1-42E4-B6B5-29B01F63F87B}">
  <ds:schemaRefs/>
</ds:datastoreItem>
</file>

<file path=customXml/itemProps5.xml><?xml version="1.0" encoding="utf-8"?>
<ds:datastoreItem xmlns:ds="http://schemas.openxmlformats.org/officeDocument/2006/customXml" ds:itemID="{F5A7E41D-6E7F-4B05-AFAB-F540BD4C068B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B9AEDDE3-EA02-4A8F-B8F8-0606A0AA45FC}">
  <ds:schemaRefs/>
</ds:datastoreItem>
</file>

<file path=customXml/itemProps7.xml><?xml version="1.0" encoding="utf-8"?>
<ds:datastoreItem xmlns:ds="http://schemas.openxmlformats.org/officeDocument/2006/customXml" ds:itemID="{D92C3DF5-A179-4E2D-BD20-07044B39171F}">
  <ds:schemaRefs/>
</ds:datastoreItem>
</file>

<file path=customXml/itemProps8.xml><?xml version="1.0" encoding="utf-8"?>
<ds:datastoreItem xmlns:ds="http://schemas.openxmlformats.org/officeDocument/2006/customXml" ds:itemID="{44FD1769-9BEE-4AB9-B543-A5ED3C08B932}">
  <ds:schemaRefs/>
</ds:datastoreItem>
</file>

<file path=customXml/itemProps9.xml><?xml version="1.0" encoding="utf-8"?>
<ds:datastoreItem xmlns:ds="http://schemas.openxmlformats.org/officeDocument/2006/customXml" ds:itemID="{03AF3FDC-ACD1-46F3-A43E-782322DF981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PresentationTemplate2017</Template>
  <TotalTime>950</TotalTime>
  <Words>1029</Words>
  <Application>Microsoft Office PowerPoint</Application>
  <PresentationFormat>Widescreen</PresentationFormat>
  <Paragraphs>198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Wingdings</vt:lpstr>
      <vt:lpstr>Ericsson Hilda</vt:lpstr>
      <vt:lpstr>Ericsson Technical Icons</vt:lpstr>
      <vt:lpstr>Ericsson Hilda Light</vt:lpstr>
      <vt:lpstr>PresentationTemplate2017</vt:lpstr>
      <vt:lpstr>Análisis de Accidentalidad en Transporte Público – Bogotá</vt:lpstr>
      <vt:lpstr>Agenda</vt:lpstr>
      <vt:lpstr>Agenda</vt:lpstr>
      <vt:lpstr>Definición del Problema</vt:lpstr>
      <vt:lpstr>Agenda</vt:lpstr>
      <vt:lpstr>Objetivos</vt:lpstr>
      <vt:lpstr>Agenda</vt:lpstr>
      <vt:lpstr>Historia de los Datos</vt:lpstr>
      <vt:lpstr>Historia de los Datos</vt:lpstr>
      <vt:lpstr>Historia de los Datos</vt:lpstr>
      <vt:lpstr>Historia de los Datos</vt:lpstr>
      <vt:lpstr>Historia de los Datos</vt:lpstr>
      <vt:lpstr>Historia de los Datos – Visualización Geoespacial</vt:lpstr>
      <vt:lpstr>Historia de los Datos – Visualización Geoespacial</vt:lpstr>
      <vt:lpstr>Agenda</vt:lpstr>
      <vt:lpstr>Bootstrapping e Intervalos de confianza</vt:lpstr>
      <vt:lpstr>Bootstrapping e Intervalos de confianza</vt:lpstr>
      <vt:lpstr>Agenda</vt:lpstr>
      <vt:lpstr>Modelado</vt:lpstr>
      <vt:lpstr>Modelado</vt:lpstr>
      <vt:lpstr>Modelado</vt:lpstr>
      <vt:lpstr>Modelado</vt:lpstr>
      <vt:lpstr>Agenda</vt:lpstr>
      <vt:lpstr>Conclusiones</vt:lpstr>
      <vt:lpstr>PowerPoint Presentation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Proyecto Accidentalidad</dc:title>
  <dc:creator>Cindy Naranjo y Jairo Iván Ordóñez</dc:creator>
  <cp:keywords/>
  <dc:description>Ues
Rev</dc:description>
  <cp:lastModifiedBy>JAIRO IVAN ORDOÑEZ ERAZO</cp:lastModifiedBy>
  <cp:revision>189</cp:revision>
  <dcterms:created xsi:type="dcterms:W3CDTF">2019-04-23T15:12:54Z</dcterms:created>
  <dcterms:modified xsi:type="dcterms:W3CDTF">2020-05-30T00:23:45Z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Category">
    <vt:lpwstr> </vt:lpwstr>
  </property>
  <property fmtid="{D5CDD505-2E9C-101B-9397-08002B2CF9AE}" pid="3" name="TemplateIdentity">
    <vt:lpwstr> </vt:lpwstr>
  </property>
  <property fmtid="{D5CDD505-2E9C-101B-9397-08002B2CF9AE}" pid="4" name="DocName">
    <vt:lpwstr> </vt:lpwstr>
  </property>
  <property fmtid="{D5CDD505-2E9C-101B-9397-08002B2CF9AE}" pid="5" name="ContentTypeId">
    <vt:lpwstr>0x0101002C8661F604A9A64C9627B875CBEE0D49</vt:lpwstr>
  </property>
  <property fmtid="{D5CDD505-2E9C-101B-9397-08002B2CF9AE}" pid="6" name="DocumentDataTemplate">
    <vt:lpwstr>true</vt:lpwstr>
  </property>
  <property fmtid="{D5CDD505-2E9C-101B-9397-08002B2CF9AE}" pid="7" name="BSubject">
    <vt:lpwstr> </vt:lpwstr>
  </property>
  <property fmtid="{D5CDD505-2E9C-101B-9397-08002B2CF9AE}" pid="8" name="TemplafyTenantId">
    <vt:lpwstr>ericsson</vt:lpwstr>
  </property>
  <property fmtid="{D5CDD505-2E9C-101B-9397-08002B2CF9AE}" pid="9" name="TemplafyTemplateId">
    <vt:lpwstr>637037983894866703</vt:lpwstr>
  </property>
  <property fmtid="{D5CDD505-2E9C-101B-9397-08002B2CF9AE}" pid="10" name="TemplafyUserProfileId">
    <vt:lpwstr>637105411357288996</vt:lpwstr>
  </property>
  <property fmtid="{D5CDD505-2E9C-101B-9397-08002B2CF9AE}" pid="11" name="TemplafyLanguageCode">
    <vt:lpwstr>en-US</vt:lpwstr>
  </property>
  <property fmtid="{D5CDD505-2E9C-101B-9397-08002B2CF9AE}" pid="12" name="FooterText">
    <vt:lpwstr>true</vt:lpwstr>
  </property>
  <property fmtid="{D5CDD505-2E9C-101B-9397-08002B2CF9AE}" pid="13" name="SecurityClass">
    <vt:lpwstr>Open</vt:lpwstr>
  </property>
  <property fmtid="{D5CDD505-2E9C-101B-9397-08002B2CF9AE}" pid="14" name="ExtConf">
    <vt:lpwstr/>
  </property>
  <property fmtid="{D5CDD505-2E9C-101B-9397-08002B2CF9AE}" pid="15" name="Prepared">
    <vt:lpwstr>Cindy Naranjo y Jairo Iván Ordóñez</vt:lpwstr>
  </property>
  <property fmtid="{D5CDD505-2E9C-101B-9397-08002B2CF9AE}" pid="16" name="ApprovedBy">
    <vt:lpwstr/>
  </property>
  <property fmtid="{D5CDD505-2E9C-101B-9397-08002B2CF9AE}" pid="17" name="DocNo">
    <vt:lpwstr> Ues</vt:lpwstr>
  </property>
  <property fmtid="{D5CDD505-2E9C-101B-9397-08002B2CF9AE}" pid="18" name="Checked">
    <vt:lpwstr/>
  </property>
  <property fmtid="{D5CDD505-2E9C-101B-9397-08002B2CF9AE}" pid="19" name="Date">
    <vt:lpwstr>2020-05-21</vt:lpwstr>
  </property>
  <property fmtid="{D5CDD505-2E9C-101B-9397-08002B2CF9AE}" pid="20" name="Reference">
    <vt:lpwstr/>
  </property>
  <property fmtid="{D5CDD505-2E9C-101B-9397-08002B2CF9AE}" pid="21" name="Title">
    <vt:lpwstr>PPT Proyecto Accidentalidad</vt:lpwstr>
  </property>
  <property fmtid="{D5CDD505-2E9C-101B-9397-08002B2CF9AE}" pid="22" name="Keyword">
    <vt:lpwstr/>
  </property>
  <property fmtid="{D5CDD505-2E9C-101B-9397-08002B2CF9AE}" pid="23" name="DocumentType">
    <vt:lpwstr>Presentation2011</vt:lpwstr>
  </property>
  <property fmtid="{D5CDD505-2E9C-101B-9397-08002B2CF9AE}" pid="24" name="Language">
    <vt:lpwstr>EnglishUS</vt:lpwstr>
  </property>
  <property fmtid="{D5CDD505-2E9C-101B-9397-08002B2CF9AE}" pid="25" name="TemplateID">
    <vt:lpwstr>FALSE</vt:lpwstr>
  </property>
  <property fmtid="{D5CDD505-2E9C-101B-9397-08002B2CF9AE}" pid="26" name="ConfCtrl">
    <vt:lpwstr>FALSE</vt:lpwstr>
  </property>
  <property fmtid="{D5CDD505-2E9C-101B-9397-08002B2CF9AE}" pid="27" name="DocTitle">
    <vt:lpwstr>false</vt:lpwstr>
  </property>
  <property fmtid="{D5CDD505-2E9C-101B-9397-08002B2CF9AE}" pid="28" name="IsDocument">
    <vt:lpwstr>true</vt:lpwstr>
  </property>
  <property fmtid="{D5CDD505-2E9C-101B-9397-08002B2CF9AE}" pid="29" name="IsPresentation">
    <vt:lpwstr>false</vt:lpwstr>
  </property>
  <property fmtid="{D5CDD505-2E9C-101B-9397-08002B2CF9AE}" pid="30" name="PageNumberVisible">
    <vt:lpwstr>PageXY</vt:lpwstr>
  </property>
  <property fmtid="{D5CDD505-2E9C-101B-9397-08002B2CF9AE}" pid="31" name="Revision">
    <vt:lpwstr/>
  </property>
  <property fmtid="{D5CDD505-2E9C-101B-9397-08002B2CF9AE}" pid="32" name="DocType">
    <vt:lpwstr/>
  </property>
  <property fmtid="{D5CDD505-2E9C-101B-9397-08002B2CF9AE}" pid="33" name="TemplateVersion">
    <vt:lpwstr>R2A</vt:lpwstr>
  </property>
  <property fmtid="{D5CDD505-2E9C-101B-9397-08002B2CF9AE}" pid="34" name="PackageNo">
    <vt:lpwstr>LXA 119 603</vt:lpwstr>
  </property>
  <property fmtid="{D5CDD505-2E9C-101B-9397-08002B2CF9AE}" pid="35" name="PackageVersion">
    <vt:lpwstr>R6B</vt:lpwstr>
  </property>
  <property fmtid="{D5CDD505-2E9C-101B-9397-08002B2CF9AE}" pid="36" name="TemplateName">
    <vt:lpwstr>CXC 173 2731/1</vt:lpwstr>
  </property>
</Properties>
</file>